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73"/>
  </p:notesMasterIdLst>
  <p:sldIdLst>
    <p:sldId id="257" r:id="rId2"/>
    <p:sldId id="258" r:id="rId3"/>
    <p:sldId id="259" r:id="rId4"/>
    <p:sldId id="442" r:id="rId5"/>
    <p:sldId id="444" r:id="rId6"/>
    <p:sldId id="447" r:id="rId7"/>
    <p:sldId id="409" r:id="rId8"/>
    <p:sldId id="260" r:id="rId9"/>
    <p:sldId id="422" r:id="rId10"/>
    <p:sldId id="423" r:id="rId11"/>
    <p:sldId id="424" r:id="rId12"/>
    <p:sldId id="429" r:id="rId13"/>
    <p:sldId id="425" r:id="rId14"/>
    <p:sldId id="426" r:id="rId15"/>
    <p:sldId id="428" r:id="rId16"/>
    <p:sldId id="427" r:id="rId17"/>
    <p:sldId id="421" r:id="rId18"/>
    <p:sldId id="265" r:id="rId19"/>
    <p:sldId id="443" r:id="rId20"/>
    <p:sldId id="446" r:id="rId21"/>
    <p:sldId id="445" r:id="rId22"/>
    <p:sldId id="290" r:id="rId23"/>
    <p:sldId id="277" r:id="rId24"/>
    <p:sldId id="291" r:id="rId25"/>
    <p:sldId id="263" r:id="rId26"/>
    <p:sldId id="267" r:id="rId27"/>
    <p:sldId id="294" r:id="rId28"/>
    <p:sldId id="441" r:id="rId29"/>
    <p:sldId id="293" r:id="rId30"/>
    <p:sldId id="279" r:id="rId31"/>
    <p:sldId id="270" r:id="rId32"/>
    <p:sldId id="284" r:id="rId33"/>
    <p:sldId id="274" r:id="rId34"/>
    <p:sldId id="288" r:id="rId35"/>
    <p:sldId id="278" r:id="rId36"/>
    <p:sldId id="289" r:id="rId37"/>
    <p:sldId id="292" r:id="rId38"/>
    <p:sldId id="287" r:id="rId39"/>
    <p:sldId id="280" r:id="rId40"/>
    <p:sldId id="411" r:id="rId41"/>
    <p:sldId id="324" r:id="rId42"/>
    <p:sldId id="395" r:id="rId43"/>
    <p:sldId id="407" r:id="rId44"/>
    <p:sldId id="390" r:id="rId45"/>
    <p:sldId id="414" r:id="rId46"/>
    <p:sldId id="389" r:id="rId47"/>
    <p:sldId id="397" r:id="rId48"/>
    <p:sldId id="430" r:id="rId49"/>
    <p:sldId id="415" r:id="rId50"/>
    <p:sldId id="432" r:id="rId51"/>
    <p:sldId id="439" r:id="rId52"/>
    <p:sldId id="440" r:id="rId53"/>
    <p:sldId id="433" r:id="rId54"/>
    <p:sldId id="434" r:id="rId55"/>
    <p:sldId id="435" r:id="rId56"/>
    <p:sldId id="436" r:id="rId57"/>
    <p:sldId id="437" r:id="rId58"/>
    <p:sldId id="438" r:id="rId59"/>
    <p:sldId id="256" r:id="rId60"/>
    <p:sldId id="431" r:id="rId61"/>
    <p:sldId id="417" r:id="rId62"/>
    <p:sldId id="261" r:id="rId63"/>
    <p:sldId id="262" r:id="rId64"/>
    <p:sldId id="419" r:id="rId65"/>
    <p:sldId id="413" r:id="rId66"/>
    <p:sldId id="399" r:id="rId67"/>
    <p:sldId id="401" r:id="rId68"/>
    <p:sldId id="412" r:id="rId69"/>
    <p:sldId id="403" r:id="rId70"/>
    <p:sldId id="404" r:id="rId71"/>
    <p:sldId id="408"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113" d="100"/>
          <a:sy n="113" d="100"/>
        </p:scale>
        <p:origin x="12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6FBA16-64CD-45AC-90E1-B4C56745E579}" type="datetimeFigureOut">
              <a:rPr lang="en-US" smtClean="0"/>
              <a:t>1/31/2024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0C4C90-05EC-4747-BEC5-C6550BACC244}" type="slidenum">
              <a:rPr lang="en-US" smtClean="0"/>
              <a:t>‹#›</a:t>
            </a:fld>
            <a:endParaRPr lang="en-US"/>
          </a:p>
        </p:txBody>
      </p:sp>
    </p:spTree>
    <p:extLst>
      <p:ext uri="{BB962C8B-B14F-4D97-AF65-F5344CB8AC3E}">
        <p14:creationId xmlns:p14="http://schemas.microsoft.com/office/powerpoint/2010/main" val="381837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Times New Roman" panose="02020603050405020304" pitchFamily="18" charset="0"/>
              </a:defRPr>
            </a:lvl1pPr>
            <a:lvl2pPr marL="742950" indent="-285750" defTabSz="927100">
              <a:spcBef>
                <a:spcPct val="30000"/>
              </a:spcBef>
              <a:defRPr sz="1200">
                <a:solidFill>
                  <a:schemeClr val="tx1"/>
                </a:solidFill>
                <a:latin typeface="Times New Roman" panose="02020603050405020304" pitchFamily="18" charset="0"/>
              </a:defRPr>
            </a:lvl2pPr>
            <a:lvl3pPr marL="1143000" indent="-228600" defTabSz="927100">
              <a:spcBef>
                <a:spcPct val="30000"/>
              </a:spcBef>
              <a:defRPr sz="1200">
                <a:solidFill>
                  <a:schemeClr val="tx1"/>
                </a:solidFill>
                <a:latin typeface="Times New Roman" panose="02020603050405020304" pitchFamily="18" charset="0"/>
              </a:defRPr>
            </a:lvl3pPr>
            <a:lvl4pPr marL="1600200" indent="-228600" defTabSz="927100">
              <a:spcBef>
                <a:spcPct val="30000"/>
              </a:spcBef>
              <a:defRPr sz="1200">
                <a:solidFill>
                  <a:schemeClr val="tx1"/>
                </a:solidFill>
                <a:latin typeface="Times New Roman" panose="02020603050405020304" pitchFamily="18" charset="0"/>
              </a:defRPr>
            </a:lvl4pPr>
            <a:lvl5pPr marL="2057400" indent="-228600" defTabSz="927100">
              <a:spcBef>
                <a:spcPct val="30000"/>
              </a:spcBef>
              <a:defRPr sz="1200">
                <a:solidFill>
                  <a:schemeClr val="tx1"/>
                </a:solidFill>
                <a:latin typeface="Times New Roman" panose="02020603050405020304" pitchFamily="18" charset="0"/>
              </a:defRPr>
            </a:lvl5pPr>
            <a:lvl6pPr marL="2514600" indent="-228600" defTabSz="9271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71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71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71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A7BBBF6-C313-4FBC-91AD-3B2C1D6BABBD}" type="slidenum">
              <a:rPr lang="en-US" altLang="en-US" smtClean="0"/>
              <a:pPr>
                <a:spcBef>
                  <a:spcPct val="0"/>
                </a:spcBef>
              </a:pPr>
              <a:t>2</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664583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6F74DA1D-A89C-49E8-9CA7-C5F7FE14AA19}" type="datetimeFigureOut">
              <a:rPr lang="en-US" smtClean="0"/>
              <a:t>1/31/2024</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29CA0B8A-4D98-4BB2-B40C-E28111A0CB2F}" type="slidenum">
              <a:rPr lang="en-US" smtClean="0"/>
              <a:t>‹#›</a:t>
            </a:fld>
            <a:endParaRPr lang="en-US"/>
          </a:p>
        </p:txBody>
      </p:sp>
    </p:spTree>
    <p:extLst>
      <p:ext uri="{BB962C8B-B14F-4D97-AF65-F5344CB8AC3E}">
        <p14:creationId xmlns:p14="http://schemas.microsoft.com/office/powerpoint/2010/main" val="87212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4DA1D-A89C-49E8-9CA7-C5F7FE14AA19}"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A0B8A-4D98-4BB2-B40C-E28111A0CB2F}" type="slidenum">
              <a:rPr lang="en-US" smtClean="0"/>
              <a:t>‹#›</a:t>
            </a:fld>
            <a:endParaRPr lang="en-US"/>
          </a:p>
        </p:txBody>
      </p:sp>
    </p:spTree>
    <p:extLst>
      <p:ext uri="{BB962C8B-B14F-4D97-AF65-F5344CB8AC3E}">
        <p14:creationId xmlns:p14="http://schemas.microsoft.com/office/powerpoint/2010/main" val="2134406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4DA1D-A89C-49E8-9CA7-C5F7FE14AA19}"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A0B8A-4D98-4BB2-B40C-E28111A0CB2F}" type="slidenum">
              <a:rPr lang="en-US" smtClean="0"/>
              <a:t>‹#›</a:t>
            </a:fld>
            <a:endParaRPr lang="en-US"/>
          </a:p>
        </p:txBody>
      </p:sp>
    </p:spTree>
    <p:extLst>
      <p:ext uri="{BB962C8B-B14F-4D97-AF65-F5344CB8AC3E}">
        <p14:creationId xmlns:p14="http://schemas.microsoft.com/office/powerpoint/2010/main" val="138870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4DA1D-A89C-49E8-9CA7-C5F7FE14AA19}"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A0B8A-4D98-4BB2-B40C-E28111A0CB2F}" type="slidenum">
              <a:rPr lang="en-US" smtClean="0"/>
              <a:t>‹#›</a:t>
            </a:fld>
            <a:endParaRPr lang="en-US"/>
          </a:p>
        </p:txBody>
      </p:sp>
    </p:spTree>
    <p:extLst>
      <p:ext uri="{BB962C8B-B14F-4D97-AF65-F5344CB8AC3E}">
        <p14:creationId xmlns:p14="http://schemas.microsoft.com/office/powerpoint/2010/main" val="1521098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74DA1D-A89C-49E8-9CA7-C5F7FE14AA19}"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A0B8A-4D98-4BB2-B40C-E28111A0CB2F}" type="slidenum">
              <a:rPr lang="en-US" smtClean="0"/>
              <a:t>‹#›</a:t>
            </a:fld>
            <a:endParaRPr lang="en-US"/>
          </a:p>
        </p:txBody>
      </p:sp>
    </p:spTree>
    <p:extLst>
      <p:ext uri="{BB962C8B-B14F-4D97-AF65-F5344CB8AC3E}">
        <p14:creationId xmlns:p14="http://schemas.microsoft.com/office/powerpoint/2010/main" val="63049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74DA1D-A89C-49E8-9CA7-C5F7FE14AA19}"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A0B8A-4D98-4BB2-B40C-E28111A0CB2F}" type="slidenum">
              <a:rPr lang="en-US" smtClean="0"/>
              <a:t>‹#›</a:t>
            </a:fld>
            <a:endParaRPr lang="en-US"/>
          </a:p>
        </p:txBody>
      </p:sp>
    </p:spTree>
    <p:extLst>
      <p:ext uri="{BB962C8B-B14F-4D97-AF65-F5344CB8AC3E}">
        <p14:creationId xmlns:p14="http://schemas.microsoft.com/office/powerpoint/2010/main" val="40260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74DA1D-A89C-49E8-9CA7-C5F7FE14AA19}" type="datetimeFigureOut">
              <a:rPr lang="en-US" smtClean="0"/>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CA0B8A-4D98-4BB2-B40C-E28111A0CB2F}" type="slidenum">
              <a:rPr lang="en-US" smtClean="0"/>
              <a:t>‹#›</a:t>
            </a:fld>
            <a:endParaRPr lang="en-US"/>
          </a:p>
        </p:txBody>
      </p:sp>
    </p:spTree>
    <p:extLst>
      <p:ext uri="{BB962C8B-B14F-4D97-AF65-F5344CB8AC3E}">
        <p14:creationId xmlns:p14="http://schemas.microsoft.com/office/powerpoint/2010/main" val="1275187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74DA1D-A89C-49E8-9CA7-C5F7FE14AA19}" type="datetimeFigureOut">
              <a:rPr lang="en-US" smtClean="0"/>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CA0B8A-4D98-4BB2-B40C-E28111A0CB2F}" type="slidenum">
              <a:rPr lang="en-US" smtClean="0"/>
              <a:t>‹#›</a:t>
            </a:fld>
            <a:endParaRPr lang="en-US"/>
          </a:p>
        </p:txBody>
      </p:sp>
    </p:spTree>
    <p:extLst>
      <p:ext uri="{BB962C8B-B14F-4D97-AF65-F5344CB8AC3E}">
        <p14:creationId xmlns:p14="http://schemas.microsoft.com/office/powerpoint/2010/main" val="40473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4DA1D-A89C-49E8-9CA7-C5F7FE14AA19}" type="datetimeFigureOut">
              <a:rPr lang="en-US" smtClean="0"/>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CA0B8A-4D98-4BB2-B40C-E28111A0CB2F}" type="slidenum">
              <a:rPr lang="en-US" smtClean="0"/>
              <a:t>‹#›</a:t>
            </a:fld>
            <a:endParaRPr lang="en-US"/>
          </a:p>
        </p:txBody>
      </p:sp>
    </p:spTree>
    <p:extLst>
      <p:ext uri="{BB962C8B-B14F-4D97-AF65-F5344CB8AC3E}">
        <p14:creationId xmlns:p14="http://schemas.microsoft.com/office/powerpoint/2010/main" val="2409477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6F74DA1D-A89C-49E8-9CA7-C5F7FE14AA19}"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9CA0B8A-4D98-4BB2-B40C-E28111A0CB2F}" type="slidenum">
              <a:rPr lang="en-US" smtClean="0"/>
              <a:t>‹#›</a:t>
            </a:fld>
            <a:endParaRPr lang="en-US"/>
          </a:p>
        </p:txBody>
      </p:sp>
    </p:spTree>
    <p:extLst>
      <p:ext uri="{BB962C8B-B14F-4D97-AF65-F5344CB8AC3E}">
        <p14:creationId xmlns:p14="http://schemas.microsoft.com/office/powerpoint/2010/main" val="3625827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F74DA1D-A89C-49E8-9CA7-C5F7FE14AA19}" type="datetimeFigureOut">
              <a:rPr lang="en-US" smtClean="0"/>
              <a:t>1/31/2024</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29CA0B8A-4D98-4BB2-B40C-E28111A0CB2F}" type="slidenum">
              <a:rPr lang="en-US" smtClean="0"/>
              <a:t>‹#›</a:t>
            </a:fld>
            <a:endParaRPr lang="en-US"/>
          </a:p>
        </p:txBody>
      </p:sp>
    </p:spTree>
    <p:extLst>
      <p:ext uri="{BB962C8B-B14F-4D97-AF65-F5344CB8AC3E}">
        <p14:creationId xmlns:p14="http://schemas.microsoft.com/office/powerpoint/2010/main" val="256492755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6F74DA1D-A89C-49E8-9CA7-C5F7FE14AA19}" type="datetimeFigureOut">
              <a:rPr lang="en-US" smtClean="0"/>
              <a:t>1/31/2024</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29CA0B8A-4D98-4BB2-B40C-E28111A0CB2F}" type="slidenum">
              <a:rPr lang="en-US" smtClean="0"/>
              <a:t>‹#›</a:t>
            </a:fld>
            <a:endParaRPr lang="en-US"/>
          </a:p>
        </p:txBody>
      </p:sp>
    </p:spTree>
    <p:extLst>
      <p:ext uri="{BB962C8B-B14F-4D97-AF65-F5344CB8AC3E}">
        <p14:creationId xmlns:p14="http://schemas.microsoft.com/office/powerpoint/2010/main" val="148367222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sss.temple.edu/students/current-students/f-1-student/f-1-employment-options/campus-employment/optional-practical-training-opt/post-completion-op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sss.temple.edu/students/current-students/f-1-student/f-1-employment-options/campus-employment/optional-practical-training-opt/post-completion-opt" TargetMode="External"/><Relationship Id="rId2" Type="http://schemas.openxmlformats.org/officeDocument/2006/relationships/hyperlink" Target="https://isss.temple.edu/students/current-students/f-1-student/f-1-employment-options/campus-employment/optional-practical-training-opt/pre-completion-o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sss.temple.edu/students/current-students/j-1-student/j-1-student-employment/j-1-academic-training-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isss.temple.edu/faculty-staff-and-researchers/international-employees/h-1b-specialty-occupation-workers" TargetMode="Externa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2" Type="http://schemas.openxmlformats.org/officeDocument/2006/relationships/hyperlink" Target="isss.temple.edu/faculty-staff-and-researchers/international-employees/international-travel/applying-us-visa-stamp/pilot-program-resume-domestic-visa-renew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sss.temple.edu/faculty-staff-and-researchers/j-1-research-scholars-professor/j-exchange-visitor-two-year-home-residency-require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sss.temple.edu/about-iss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sharonl@temple.edu" TargetMode="External"/><Relationship Id="rId5" Type="http://schemas.openxmlformats.org/officeDocument/2006/relationships/hyperlink" Target="mailto:joanw@temple.edu" TargetMode="External"/><Relationship Id="rId4" Type="http://schemas.openxmlformats.org/officeDocument/2006/relationships/hyperlink" Target="mailto:mjmiller@temple.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isss.temple.edu/sites/isss/files/J-1%20Scholar%20to%20H-1B%20Specialty%20Occupation%20Worker_0.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isss.temple.edu/hosting-departments/information-departments/tools-departments/required-fe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isss.temple.edu/faculty-staff-and-researchers/international-employees/h-1b-applicants/h-1b-application-proces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isss.temple.edu/faculty-staff-and-researchers/international-employees/h-1b-applicants/h-4-dependent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isss.temple.edu/hosting-departments/information-departments/essential-information-departments" TargetMode="External"/><Relationship Id="rId2" Type="http://schemas.openxmlformats.org/officeDocument/2006/relationships/hyperlink" Target="isss.temple.edu/hosting-departments/information-departments/tools-department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sharonl@templ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scis.gov/" TargetMode="External"/><Relationship Id="rId7" Type="http://schemas.openxmlformats.org/officeDocument/2006/relationships/hyperlink" Target="https://www.state.gov/" TargetMode="External"/><Relationship Id="rId2" Type="http://schemas.openxmlformats.org/officeDocument/2006/relationships/hyperlink" Target="http://www.dhs.gov/" TargetMode="External"/><Relationship Id="rId1" Type="http://schemas.openxmlformats.org/officeDocument/2006/relationships/slideLayout" Target="../slideLayouts/slideLayout2.xml"/><Relationship Id="rId6" Type="http://schemas.openxmlformats.org/officeDocument/2006/relationships/hyperlink" Target="https://www.ice.gov/" TargetMode="External"/><Relationship Id="rId5" Type="http://schemas.openxmlformats.org/officeDocument/2006/relationships/hyperlink" Target="http://www.cbp.gov/" TargetMode="External"/><Relationship Id="rId4" Type="http://schemas.openxmlformats.org/officeDocument/2006/relationships/hyperlink" Target="http://www.dol.gov/"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sharonl@temple.edu"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isss.temple.edu/faculty-staff-and-researchers/essential-links/credential-evaluation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isss.temple.edu/faculty-staff-and-researchers/international-employees/h-1b-applicants/special-h-1b-status-beyond-six-years" TargetMode="External"/><Relationship Id="rId2" Type="http://schemas.openxmlformats.org/officeDocument/2006/relationships/hyperlink" Target="https://isss.temple.edu/faculty-staff-and-researchers/international-employees/h-1b-applicants/special-h-1b-status-beyond-six-year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isss.temple.edu/hosting-departments/information-departments/hiring-foreign-nationals-temple-university/remotehybrid-work-site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sss.temple.edu/hosting-departments/information-departments/essential-information-departments/end-employment-issues" TargetMode="External"/><Relationship Id="rId2" Type="http://schemas.openxmlformats.org/officeDocument/2006/relationships/hyperlink" Target="https://isss.temple.edu/hosting-departments/information-departments/end-employment-issu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isss.temple.edu/faculty-staff-and-researchers/international-employees/trade-nafta-tn-status" TargetMode="Externa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41.xml.rels><?xml version="1.0" encoding="UTF-8" standalone="yes"?>
<Relationships xmlns="http://schemas.openxmlformats.org/package/2006/relationships"><Relationship Id="rId2" Type="http://schemas.openxmlformats.org/officeDocument/2006/relationships/hyperlink" Target="https://isss.temple.edu/faculty-staff-and-researchers/international-employees/trade-nafta-tn-status/requirements-professional-job-series-listfor%20detail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isss.temple.edu/faculty-staff-and-researchers/international-employees/trade-nafta-tn-status/requirements-professional-job-series-lis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isss.temple.edu/faculty-staff-and-researchers/international-employees/trade-nafta-tn-status/requirements-professional-job-series-lis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sss.temple.edu/faculty-staff-and-researchers/j-1-exchange-visitors" TargetMode="Externa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49.xml.rels><?xml version="1.0" encoding="UTF-8" standalone="yes"?>
<Relationships xmlns="http://schemas.openxmlformats.org/package/2006/relationships"><Relationship Id="rId2" Type="http://schemas.openxmlformats.org/officeDocument/2006/relationships/hyperlink" Target="https://nam10.safelinks.protection.outlook.com/?url=https%3A%2F%2Fisss.temple.edu%2Ffaculty-staff-and-researchers%2Finternational-employees%2Fh-1b-applicants&amp;data=04%7C01%7Csarah.froberg%40temple.edu%7Cba4cae1e43804a9370ca08d9db5c645f%7C716e81efb52244738e3110bd02ccf6e5%7C0%7C0%7C637782012133055791%7CUnknown%7CTWFpbGZsb3d8eyJWIjoiMC4wLjAwMDAiLCJQIjoiV2luMzIiLCJBTiI6Ik1haWwiLCJXVCI6Mn0%3D%7C3000&amp;sdata=NkIvNas4%2FVAkqTNkCK6Q2nSMbzpnrRhhlqGxkfIVXqA%3D&amp;reserved=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isss.temple.edu/faculty-staff-and-researchers/j-1-research-scholars-professors-and-short-term-scholars/prospective-j-1-exchange-visitors/j-1-scholar-application-requirements/english-language-proficiency" TargetMode="External"/><Relationship Id="rId2" Type="http://schemas.openxmlformats.org/officeDocument/2006/relationships/hyperlink" Target="https://isss.temple.edu/faculty-staff-and-researchers/j-1-research-scholars-professor/prospective-j-1-exchange-visitors/j-1-scholar-application-requirements" TargetMode="External"/><Relationship Id="rId1" Type="http://schemas.openxmlformats.org/officeDocument/2006/relationships/slideLayout" Target="../slideLayouts/slideLayout2.xml"/><Relationship Id="rId5" Type="http://schemas.openxmlformats.org/officeDocument/2006/relationships/hyperlink" Target="https://isss.temple.edu/international-faculty-staff-and-researchers/j-1-research-scholars-professors-and-short-term-8" TargetMode="External"/><Relationship Id="rId4" Type="http://schemas.openxmlformats.org/officeDocument/2006/relationships/hyperlink" Target="https://isss.temple.edu/health-insurance-j-exchange-visitors"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isss.temple.edu/faculty-staff-and-researchers/j-1-research-scholars-professor/prospective-j-1-exchange-visitors/limitations-j-statu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travel.state.gov/content/travel/en/us-visas/study/exchange/waiver-of-the-exchange-visitor/exchange-visitor-skills-list.html" TargetMode="External"/><Relationship Id="rId2" Type="http://schemas.openxmlformats.org/officeDocument/2006/relationships/hyperlink" Target="isss.temple.edu/faculty-staff-and-researchers/j-1-research-scholars-professor/j-exchange-visitor-two-year-home-residency-requirement" TargetMode="External"/><Relationship Id="rId1" Type="http://schemas.openxmlformats.org/officeDocument/2006/relationships/slideLayout" Target="../slideLayouts/slideLayout2.xml"/><Relationship Id="rId4" Type="http://schemas.openxmlformats.org/officeDocument/2006/relationships/hyperlink" Target="https://isss.temple.edu/funding-sources-and-two-year-home-residency-requirement"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uscis.gov/working-in-the-united-states/temporary-workers/h-1b-specialty-occupations-and-fashion-models/employment-authorization-for-certain-h-4-dependent-spouses" TargetMode="External"/><Relationship Id="rId2" Type="http://schemas.openxmlformats.org/officeDocument/2006/relationships/hyperlink" Target="https://isss.temple.edu/faculty-staff-and-researchers/j-1-research-scholars-professor/prospective-j-1-exchange-visitors/j-2-dependents"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sss.temple.edu/faculty-staff-and-researchers/international-employees/o-1-extraordinary-ability-or-achievement/dependents-o-3-status" TargetMode="Externa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03zu2xlbFuQ"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sss.temple.edu/faculty-staff-and-researchers/international-employees/e-3-australian-specialty-occupation-employees" TargetMode="Externa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sss.temple.edu/students/current-students/student-employment-optio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sss.temple.edu/students/current-students/f-1-student/f-1-employment-options/campus-employment/curricular-practical-training-c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4105">
            <a:extLst>
              <a:ext uri="{FF2B5EF4-FFF2-40B4-BE49-F238E27FC236}">
                <a16:creationId xmlns:a16="http://schemas.microsoft.com/office/drawing/2014/main" id="{3264C4B2-1564-43CF-BEDC-B28972E0D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7" y="0"/>
            <a:ext cx="12202287" cy="6858000"/>
          </a:xfrm>
          <a:prstGeom prst="rect">
            <a:avLst/>
          </a:prstGeom>
          <a:solidFill>
            <a:srgbClr val="3156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p:cNvSpPr>
            <a:spLocks noGrp="1" noChangeArrowheads="1"/>
          </p:cNvSpPr>
          <p:nvPr>
            <p:ph type="ctrTitle"/>
          </p:nvPr>
        </p:nvSpPr>
        <p:spPr>
          <a:xfrm>
            <a:off x="603504" y="770467"/>
            <a:ext cx="6608963" cy="3352800"/>
          </a:xfrm>
        </p:spPr>
        <p:txBody>
          <a:bodyPr>
            <a:normAutofit/>
          </a:bodyPr>
          <a:lstStyle/>
          <a:p>
            <a:pPr>
              <a:defRPr/>
            </a:pPr>
            <a:r>
              <a:rPr lang="en-US" altLang="en-US"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HIRING   NONIMMIGRANT EMPLOYEES</a:t>
            </a:r>
            <a:br>
              <a:rPr lang="en-US" altLang="en-US"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altLang="en-US"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TEMPLE UNIVERSITY</a:t>
            </a:r>
          </a:p>
        </p:txBody>
      </p:sp>
      <p:sp>
        <p:nvSpPr>
          <p:cNvPr id="2" name="Subtitle 1"/>
          <p:cNvSpPr>
            <a:spLocks noGrp="1"/>
          </p:cNvSpPr>
          <p:nvPr>
            <p:ph type="subTitle" idx="1"/>
          </p:nvPr>
        </p:nvSpPr>
        <p:spPr>
          <a:xfrm>
            <a:off x="667513" y="4805464"/>
            <a:ext cx="5276087" cy="1047332"/>
          </a:xfrm>
        </p:spPr>
        <p:txBody>
          <a:bodyPr rtlCol="0">
            <a:normAutofit/>
          </a:bodyPr>
          <a:lstStyle/>
          <a:p>
            <a:pPr>
              <a:defRPr/>
            </a:pPr>
            <a:r>
              <a:rPr lang="en-US" dirty="0">
                <a:solidFill>
                  <a:srgbClr val="FFFFFF"/>
                </a:solidFill>
              </a:rPr>
              <a:t>International Student and Scholar Services</a:t>
            </a:r>
          </a:p>
        </p:txBody>
      </p:sp>
      <p:pic>
        <p:nvPicPr>
          <p:cNvPr id="4107" name="Picture 4106">
            <a:extLst>
              <a:ext uri="{FF2B5EF4-FFF2-40B4-BE49-F238E27FC236}">
                <a16:creationId xmlns:a16="http://schemas.microsoft.com/office/drawing/2014/main" id="{54F9CE7E-52C9-6CA4-E62D-842647E4455A}"/>
              </a:ext>
            </a:extLst>
          </p:cNvPr>
          <p:cNvPicPr>
            <a:picLocks noChangeAspect="1"/>
          </p:cNvPicPr>
          <p:nvPr/>
        </p:nvPicPr>
        <p:blipFill rotWithShape="1">
          <a:blip r:embed="rId2"/>
          <a:srcRect l="14382" r="17729"/>
          <a:stretch/>
        </p:blipFill>
        <p:spPr>
          <a:xfrm>
            <a:off x="7541980" y="10"/>
            <a:ext cx="4660217" cy="6864408"/>
          </a:xfrm>
          <a:prstGeom prst="rect">
            <a:avLst/>
          </a:prstGeom>
        </p:spPr>
      </p:pic>
    </p:spTree>
    <p:extLst>
      <p:ext uri="{BB962C8B-B14F-4D97-AF65-F5344CB8AC3E}">
        <p14:creationId xmlns:p14="http://schemas.microsoft.com/office/powerpoint/2010/main" val="426534998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4098"/>
                                        </p:tgtEl>
                                        <p:attrNameLst>
                                          <p:attrName>style.visibility</p:attrName>
                                        </p:attrNameLst>
                                      </p:cBhvr>
                                      <p:to>
                                        <p:strVal val="visible"/>
                                      </p:to>
                                    </p:set>
                                    <p:animEffect transition="in" filter="fade">
                                      <p:cBhvr>
                                        <p:cTn id="7" dur="7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3459"/>
          </a:xfrm>
        </p:spPr>
        <p:txBody>
          <a:bodyPr/>
          <a:lstStyle/>
          <a:p>
            <a:pPr>
              <a:defRPr/>
            </a:pPr>
            <a:r>
              <a:rPr lang="en-US" sz="2800" b="1" dirty="0">
                <a:latin typeface="Arial" panose="020B0604020202020204" pitchFamily="34" charset="0"/>
                <a:cs typeface="Arial" panose="020B0604020202020204" pitchFamily="34" charset="0"/>
                <a:hlinkClick r:id="rId2"/>
              </a:rPr>
              <a:t>F-1 Optional Practical Training</a:t>
            </a:r>
            <a:br>
              <a:rPr lang="en-US" sz="1800" b="1" dirty="0"/>
            </a:b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111" y="1128409"/>
            <a:ext cx="11987869" cy="5549228"/>
          </a:xfrm>
        </p:spPr>
        <p:txBody>
          <a:bodyPr>
            <a:normAutofit/>
          </a:bodyPr>
          <a:lstStyle/>
          <a:p>
            <a:r>
              <a:rPr lang="en-US" sz="3200" b="1" dirty="0">
                <a:latin typeface="Arial" panose="020B0604020202020204" pitchFamily="34" charset="0"/>
                <a:cs typeface="Arial" panose="020B0604020202020204" pitchFamily="34" charset="0"/>
              </a:rPr>
              <a:t>Optional Practical Training (OPT)</a:t>
            </a:r>
            <a:r>
              <a:rPr lang="en-US" sz="3200" dirty="0">
                <a:latin typeface="Arial" panose="020B0604020202020204" pitchFamily="34" charset="0"/>
                <a:cs typeface="Arial" panose="020B0604020202020204" pitchFamily="34" charset="0"/>
              </a:rPr>
              <a:t> must be authorized by the U.S. Citizenship and Immigration Services (USCIS) based on a recommendation from the designated school official (DSO) at the school which issued the I‐20 to the student. Form I‐20 is a government document which verifies the student's admission to that institution. </a:t>
            </a:r>
          </a:p>
          <a:p>
            <a:r>
              <a:rPr lang="en-US" sz="3200" b="1" dirty="0">
                <a:latin typeface="Arial" panose="020B0604020202020204" pitchFamily="34" charset="0"/>
                <a:cs typeface="Arial" panose="020B0604020202020204" pitchFamily="34" charset="0"/>
              </a:rPr>
              <a:t>Students are eligible for 12 months of OPT for each higher degree level. </a:t>
            </a:r>
          </a:p>
          <a:p>
            <a:r>
              <a:rPr lang="en-US" sz="3200" dirty="0">
                <a:latin typeface="Arial" panose="020B0604020202020204" pitchFamily="34" charset="0"/>
                <a:cs typeface="Arial" panose="020B0604020202020204" pitchFamily="34" charset="0"/>
              </a:rPr>
              <a:t>Students who obtain a degree in Science, Technology, Engineering, and Mathematics (STEM) may be eligible for an additional 24 months of OPT, depending on whether their employer is enrolled in the </a:t>
            </a:r>
            <a:r>
              <a:rPr lang="en-US" sz="3200" dirty="0" err="1">
                <a:latin typeface="Arial" panose="020B0604020202020204" pitchFamily="34" charset="0"/>
                <a:cs typeface="Arial" panose="020B0604020202020204" pitchFamily="34" charset="0"/>
              </a:rPr>
              <a:t>e-verify</a:t>
            </a:r>
            <a:r>
              <a:rPr lang="en-US" sz="3200" dirty="0">
                <a:latin typeface="Arial" panose="020B0604020202020204" pitchFamily="34" charset="0"/>
                <a:cs typeface="Arial" panose="020B0604020202020204" pitchFamily="34" charset="0"/>
              </a:rPr>
              <a:t> program</a:t>
            </a:r>
          </a:p>
        </p:txBody>
      </p:sp>
    </p:spTree>
    <p:extLst>
      <p:ext uri="{BB962C8B-B14F-4D97-AF65-F5344CB8AC3E}">
        <p14:creationId xmlns:p14="http://schemas.microsoft.com/office/powerpoint/2010/main" val="1878039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3459"/>
          </a:xfrm>
        </p:spPr>
        <p:txBody>
          <a:bodyPr/>
          <a:lstStyle/>
          <a:p>
            <a:pPr>
              <a:defRPr/>
            </a:pPr>
            <a:r>
              <a:rPr lang="en-US" sz="2800" b="1" dirty="0">
                <a:latin typeface="Arial" panose="020B0604020202020204" pitchFamily="34" charset="0"/>
                <a:cs typeface="Arial" panose="020B0604020202020204" pitchFamily="34" charset="0"/>
                <a:hlinkClick r:id="rId2"/>
              </a:rPr>
              <a:t>F-1 Optional Practical Training</a:t>
            </a:r>
            <a:br>
              <a:rPr lang="en-US" sz="1800" b="1" dirty="0"/>
            </a:b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111" y="1128409"/>
            <a:ext cx="11987869" cy="5549228"/>
          </a:xfrm>
        </p:spPr>
        <p:txBody>
          <a:bodyPr>
            <a:normAutofit/>
          </a:bodyPr>
          <a:lstStyle/>
          <a:p>
            <a:r>
              <a:rPr lang="en-US" sz="3200" b="1" dirty="0">
                <a:latin typeface="Arial" panose="020B0604020202020204" pitchFamily="34" charset="0"/>
                <a:cs typeface="Arial" panose="020B0604020202020204" pitchFamily="34" charset="0"/>
                <a:hlinkClick r:id="rId2"/>
              </a:rPr>
              <a:t>Pre‐Completion OPT</a:t>
            </a:r>
            <a:r>
              <a:rPr lang="en-US" sz="3200" dirty="0">
                <a:latin typeface="Arial" panose="020B0604020202020204" pitchFamily="34" charset="0"/>
                <a:cs typeface="Arial" panose="020B0604020202020204" pitchFamily="34" charset="0"/>
              </a:rPr>
              <a:t> can be used by F‐1 students prior to the completion of their studies. Students can request to work:</a:t>
            </a:r>
          </a:p>
          <a:p>
            <a:pPr>
              <a:buFont typeface="Arial" panose="020B0604020202020204" pitchFamily="34" charset="0"/>
              <a:buChar char="•"/>
            </a:pPr>
            <a:r>
              <a:rPr lang="en-US" sz="3200" dirty="0">
                <a:latin typeface="Arial" panose="020B0604020202020204" pitchFamily="34" charset="0"/>
                <a:cs typeface="Arial" panose="020B0604020202020204" pitchFamily="34" charset="0"/>
              </a:rPr>
              <a:t>part‐time, a maximum of 20 hours per week, while school is in session</a:t>
            </a:r>
          </a:p>
          <a:p>
            <a:pPr>
              <a:buFont typeface="Arial" panose="020B0604020202020204" pitchFamily="34" charset="0"/>
              <a:buChar char="•"/>
            </a:pPr>
            <a:r>
              <a:rPr lang="en-US" sz="3200" dirty="0">
                <a:latin typeface="Arial" panose="020B0604020202020204" pitchFamily="34" charset="0"/>
                <a:cs typeface="Arial" panose="020B0604020202020204" pitchFamily="34" charset="0"/>
              </a:rPr>
              <a:t>full‐time during vacation when school is not in session or</a:t>
            </a:r>
          </a:p>
          <a:p>
            <a:pPr>
              <a:buFont typeface="Arial" panose="020B0604020202020204" pitchFamily="34" charset="0"/>
              <a:buChar char="•"/>
            </a:pPr>
            <a:r>
              <a:rPr lang="en-US" sz="3200" dirty="0">
                <a:latin typeface="Arial" panose="020B0604020202020204" pitchFamily="34" charset="0"/>
                <a:cs typeface="Arial" panose="020B0604020202020204" pitchFamily="34" charset="0"/>
              </a:rPr>
              <a:t>full‐time/part‐time after completing all course requirements for the degree excluding thesis or equivalent.</a:t>
            </a:r>
          </a:p>
          <a:p>
            <a:endParaRPr lang="en-US" sz="3200" b="1" dirty="0">
              <a:latin typeface="Arial" panose="020B0604020202020204" pitchFamily="34" charset="0"/>
              <a:cs typeface="Arial" panose="020B0604020202020204" pitchFamily="34" charset="0"/>
              <a:hlinkClick r:id="rId3"/>
            </a:endParaRPr>
          </a:p>
          <a:p>
            <a:r>
              <a:rPr lang="en-US" sz="3200" b="1" dirty="0">
                <a:latin typeface="Arial" panose="020B0604020202020204" pitchFamily="34" charset="0"/>
                <a:cs typeface="Arial" panose="020B0604020202020204" pitchFamily="34" charset="0"/>
                <a:hlinkClick r:id="rId3"/>
              </a:rPr>
              <a:t>Post‐Completion OPT</a:t>
            </a:r>
            <a:r>
              <a:rPr lang="en-US" sz="3200" dirty="0">
                <a:latin typeface="Arial" panose="020B0604020202020204" pitchFamily="34" charset="0"/>
                <a:cs typeface="Arial" panose="020B0604020202020204" pitchFamily="34" charset="0"/>
              </a:rPr>
              <a:t> can be authorized for full time employment after completion of the course of study.</a:t>
            </a:r>
          </a:p>
        </p:txBody>
      </p:sp>
    </p:spTree>
    <p:extLst>
      <p:ext uri="{BB962C8B-B14F-4D97-AF65-F5344CB8AC3E}">
        <p14:creationId xmlns:p14="http://schemas.microsoft.com/office/powerpoint/2010/main" val="416080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3459"/>
          </a:xfrm>
        </p:spPr>
        <p:txBody>
          <a:bodyPr/>
          <a:lstStyle/>
          <a:p>
            <a:pPr>
              <a:defRPr/>
            </a:pPr>
            <a:r>
              <a:rPr lang="en-US" sz="2800" b="1" dirty="0">
                <a:latin typeface="Arial" panose="020B0604020202020204" pitchFamily="34" charset="0"/>
                <a:cs typeface="Arial" panose="020B0604020202020204" pitchFamily="34" charset="0"/>
              </a:rPr>
              <a:t>F-1 Optional Practical Training</a:t>
            </a:r>
            <a:br>
              <a:rPr lang="en-US" sz="1800" b="1" dirty="0"/>
            </a:b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2065" y="823459"/>
            <a:ext cx="11987869" cy="5549228"/>
          </a:xfrm>
        </p:spPr>
        <p:txBody>
          <a:bodyPr>
            <a:normAutofit/>
          </a:bodyPr>
          <a:lstStyle/>
          <a:p>
            <a:r>
              <a:rPr lang="en-US" sz="2400" dirty="0"/>
              <a:t>The types of employment allowed during the initial 12-month period of OPT include the following:</a:t>
            </a:r>
          </a:p>
          <a:p>
            <a:pPr>
              <a:buFont typeface="Arial" panose="020B0604020202020204" pitchFamily="34" charset="0"/>
              <a:buChar char="•"/>
            </a:pPr>
            <a:r>
              <a:rPr lang="en-US" sz="2400" b="1" dirty="0"/>
              <a:t>Paid employment</a:t>
            </a:r>
            <a:br>
              <a:rPr lang="en-US" sz="2400" dirty="0"/>
            </a:br>
            <a:r>
              <a:rPr lang="en-US" sz="2400" dirty="0"/>
              <a:t>Students may work part time (at least 20 hours per week when on post-completion OPT) or full time in a job related to their field of study.</a:t>
            </a:r>
          </a:p>
          <a:p>
            <a:pPr>
              <a:buFont typeface="Arial" panose="020B0604020202020204" pitchFamily="34" charset="0"/>
              <a:buChar char="•"/>
            </a:pPr>
            <a:r>
              <a:rPr lang="en-US" sz="2400" b="1" dirty="0"/>
              <a:t>Unpaid employment</a:t>
            </a:r>
            <a:br>
              <a:rPr lang="en-US" sz="2400" dirty="0"/>
            </a:br>
            <a:r>
              <a:rPr lang="en-US" sz="2400" dirty="0"/>
              <a:t>Students on the initial 12-month OPT may work as volunteers or unpaid interns, where this does not violate any labor laws. </a:t>
            </a:r>
            <a:r>
              <a:rPr lang="en-US" sz="2400" b="1" u="sng" dirty="0"/>
              <a:t>The applicant may not "volunteer" for a position that is normally paid.</a:t>
            </a:r>
            <a:r>
              <a:rPr lang="en-US" sz="2400" dirty="0"/>
              <a:t> The work must be at least 20 hours per week. These students must be able to provide evidence from the employer that the student worked at least 20 hours per week during the period of employment.</a:t>
            </a:r>
          </a:p>
          <a:p>
            <a:pPr>
              <a:buFont typeface="Arial" panose="020B0604020202020204" pitchFamily="34" charset="0"/>
              <a:buChar char="•"/>
            </a:pPr>
            <a:r>
              <a:rPr lang="en-US" sz="2400" b="1" dirty="0"/>
              <a:t>Multiple employers</a:t>
            </a:r>
            <a:br>
              <a:rPr lang="en-US" sz="2400" dirty="0"/>
            </a:br>
            <a:r>
              <a:rPr lang="en-US" sz="2400" dirty="0"/>
              <a:t>Students may work for more than one employer, but all employment must be related to the student’s degree program.</a:t>
            </a:r>
          </a:p>
          <a:p>
            <a:pPr>
              <a:buFont typeface="Arial" panose="020B0604020202020204" pitchFamily="34" charset="0"/>
              <a:buChar char="•"/>
            </a:pPr>
            <a:r>
              <a:rPr lang="en-US" sz="2400" dirty="0"/>
              <a:t> These requirements do not apply to the STEM OPT Extension</a:t>
            </a:r>
          </a:p>
        </p:txBody>
      </p:sp>
    </p:spTree>
    <p:extLst>
      <p:ext uri="{BB962C8B-B14F-4D97-AF65-F5344CB8AC3E}">
        <p14:creationId xmlns:p14="http://schemas.microsoft.com/office/powerpoint/2010/main" val="3478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3459"/>
          </a:xfrm>
        </p:spPr>
        <p:txBody>
          <a:bodyPr/>
          <a:lstStyle/>
          <a:p>
            <a:pPr>
              <a:defRPr/>
            </a:pPr>
            <a:r>
              <a:rPr lang="en-US" sz="2800" b="1" dirty="0">
                <a:latin typeface="Arial" panose="020B0604020202020204" pitchFamily="34" charset="0"/>
                <a:cs typeface="Arial" panose="020B0604020202020204" pitchFamily="34" charset="0"/>
              </a:rPr>
              <a:t>Work Authorization</a:t>
            </a:r>
            <a:br>
              <a:rPr lang="en-US" sz="1800" b="1" dirty="0"/>
            </a:b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111" y="1128409"/>
            <a:ext cx="11987869" cy="5549228"/>
          </a:xfrm>
        </p:spPr>
        <p:txBody>
          <a:bodyPr>
            <a:normAutofit/>
          </a:bodyPr>
          <a:lstStyle/>
          <a:p>
            <a:r>
              <a:rPr lang="en-US" sz="2800" b="1" dirty="0">
                <a:latin typeface="Arial" panose="020B0604020202020204" pitchFamily="34" charset="0"/>
                <a:cs typeface="Arial" panose="020B0604020202020204" pitchFamily="34" charset="0"/>
              </a:rPr>
              <a:t>Employment Authorization Document (EAD)</a:t>
            </a:r>
            <a:r>
              <a:rPr lang="en-US" sz="2800" dirty="0">
                <a:latin typeface="Arial" panose="020B0604020202020204" pitchFamily="34" charset="0"/>
                <a:cs typeface="Arial" panose="020B0604020202020204" pitchFamily="34" charset="0"/>
              </a:rPr>
              <a:t>: Students who have received OPT permission will be issued an EAD by the USCIS.  </a:t>
            </a:r>
          </a:p>
          <a:p>
            <a:r>
              <a:rPr lang="en-US" sz="2800" dirty="0">
                <a:latin typeface="Arial" panose="020B0604020202020204" pitchFamily="34" charset="0"/>
                <a:cs typeface="Arial" panose="020B0604020202020204" pitchFamily="34" charset="0"/>
              </a:rPr>
              <a:t>Employers should note that the average processing time for USCIS to issue the EAD is two or three months, though student can now request premium processing with an additional fee</a:t>
            </a:r>
          </a:p>
          <a:p>
            <a:r>
              <a:rPr lang="en-US" sz="2800" b="1" dirty="0">
                <a:latin typeface="Arial" panose="020B0604020202020204" pitchFamily="34" charset="0"/>
                <a:cs typeface="Arial" panose="020B0604020202020204" pitchFamily="34" charset="0"/>
              </a:rPr>
              <a:t>Students may begin employment only after they receive the EAD which will indicate the start and end dates of employment. </a:t>
            </a:r>
          </a:p>
          <a:p>
            <a:r>
              <a:rPr lang="en-US" sz="2800" dirty="0">
                <a:latin typeface="Arial" panose="020B0604020202020204" pitchFamily="34" charset="0"/>
                <a:cs typeface="Arial" panose="020B0604020202020204" pitchFamily="34" charset="0"/>
              </a:rPr>
              <a:t>Students who have a pending STEM extension application can continue working for up to 180 days while the application is pending. </a:t>
            </a:r>
          </a:p>
          <a:p>
            <a:r>
              <a:rPr lang="en-US" sz="2800" dirty="0">
                <a:latin typeface="Arial" panose="020B0604020202020204" pitchFamily="34" charset="0"/>
                <a:cs typeface="Arial" panose="020B0604020202020204" pitchFamily="34" charset="0"/>
              </a:rPr>
              <a:t>Curricular Practical Training (CPT) may be authorized by the institution (not  by USCIS) for F‐1 students participating in curricular‐related employment such as cooperative education, work study, practicum and internship programs.</a:t>
            </a:r>
            <a:endParaRPr lang="en-US"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8724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3459"/>
          </a:xfrm>
        </p:spPr>
        <p:txBody>
          <a:bodyPr/>
          <a:lstStyle/>
          <a:p>
            <a:pPr>
              <a:defRPr/>
            </a:pPr>
            <a:r>
              <a:rPr lang="en-US" sz="2800" b="1" dirty="0">
                <a:latin typeface="Arial" panose="020B0604020202020204" pitchFamily="34" charset="0"/>
                <a:cs typeface="Arial" panose="020B0604020202020204" pitchFamily="34" charset="0"/>
                <a:hlinkClick r:id="rId2"/>
              </a:rPr>
              <a:t>J-1 Student Academic Training</a:t>
            </a:r>
            <a:br>
              <a:rPr lang="en-US" sz="1800" b="1" dirty="0"/>
            </a:b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111" y="923026"/>
            <a:ext cx="11987869" cy="5754611"/>
          </a:xfrm>
        </p:spPr>
        <p:txBody>
          <a:bodyPr>
            <a:normAutofit/>
          </a:bodyPr>
          <a:lstStyle/>
          <a:p>
            <a:r>
              <a:rPr lang="en-US" sz="3200" dirty="0">
                <a:latin typeface="Arial" panose="020B0604020202020204" pitchFamily="34" charset="0"/>
                <a:cs typeface="Arial" panose="020B0604020202020204" pitchFamily="34" charset="0"/>
              </a:rPr>
              <a:t>International students on J‐1 visas are eligible for up to 18 months of work authorization, called academic training for the duration of their academic program. No additional time is given to higher levels of study</a:t>
            </a:r>
          </a:p>
          <a:p>
            <a:r>
              <a:rPr lang="en-US" sz="3200" dirty="0">
                <a:latin typeface="Arial" panose="020B0604020202020204" pitchFamily="34" charset="0"/>
                <a:cs typeface="Arial" panose="020B0604020202020204" pitchFamily="34" charset="0"/>
              </a:rPr>
              <a:t>Post‐doctoral students may apply for an additional 18 months of Academic Training. </a:t>
            </a:r>
          </a:p>
          <a:p>
            <a:r>
              <a:rPr lang="en-US" sz="3200" dirty="0">
                <a:latin typeface="Arial" panose="020B0604020202020204" pitchFamily="34" charset="0"/>
                <a:cs typeface="Arial" panose="020B0604020202020204" pitchFamily="34" charset="0"/>
              </a:rPr>
              <a:t>Some J‐1 program participants are also allowed to work part‐time during the academic program. </a:t>
            </a:r>
          </a:p>
          <a:p>
            <a:r>
              <a:rPr lang="en-US" sz="3200" dirty="0">
                <a:latin typeface="Arial" panose="020B0604020202020204" pitchFamily="34" charset="0"/>
                <a:cs typeface="Arial" panose="020B0604020202020204" pitchFamily="34" charset="0"/>
              </a:rPr>
              <a:t>Students should consult with the Responsible Officer (RO) or Alternate Responsible Officer (ARO) at their institution.</a:t>
            </a:r>
            <a:endParaRPr lang="en-US" sz="32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1733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3459"/>
          </a:xfrm>
        </p:spPr>
        <p:txBody>
          <a:bodyPr/>
          <a:lstStyle/>
          <a:p>
            <a:pPr>
              <a:defRPr/>
            </a:pPr>
            <a:r>
              <a:rPr lang="en-US" sz="2800" b="1" dirty="0">
                <a:latin typeface="Arial" panose="020B0604020202020204" pitchFamily="34" charset="0"/>
                <a:cs typeface="Arial" panose="020B0604020202020204" pitchFamily="34" charset="0"/>
              </a:rPr>
              <a:t>Employer Does Not Need to Complete a D1 Application for CPT / OPT / AT</a:t>
            </a:r>
            <a:br>
              <a:rPr lang="en-US" sz="1800" b="1" dirty="0"/>
            </a:b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111" y="923026"/>
            <a:ext cx="11987869" cy="5754611"/>
          </a:xfrm>
        </p:spPr>
        <p:txBody>
          <a:bodyPr>
            <a:normAutofit/>
          </a:bodyPr>
          <a:lstStyle/>
          <a:p>
            <a:r>
              <a:rPr lang="en-US" sz="4000" dirty="0">
                <a:latin typeface="Arial" panose="020B0604020202020204" pitchFamily="34" charset="0"/>
                <a:cs typeface="Arial" panose="020B0604020202020204" pitchFamily="34" charset="0"/>
              </a:rPr>
              <a:t>The Hiring Department will not need to complete an application in </a:t>
            </a:r>
            <a:r>
              <a:rPr lang="en-US" sz="4000" dirty="0" err="1">
                <a:latin typeface="Arial" panose="020B0604020202020204" pitchFamily="34" charset="0"/>
                <a:cs typeface="Arial" panose="020B0604020202020204" pitchFamily="34" charset="0"/>
              </a:rPr>
              <a:t>DestinyOne</a:t>
            </a:r>
            <a:r>
              <a:rPr lang="en-US" sz="4000" dirty="0">
                <a:latin typeface="Arial" panose="020B0604020202020204" pitchFamily="34" charset="0"/>
                <a:cs typeface="Arial" panose="020B0604020202020204" pitchFamily="34" charset="0"/>
              </a:rPr>
              <a:t> when employing a foreign national who has Curricular Practical Training, Optional Practical Training or Academic Training.</a:t>
            </a:r>
          </a:p>
          <a:p>
            <a:r>
              <a:rPr lang="en-US" sz="4000" b="1" u="sng" dirty="0">
                <a:latin typeface="Arial" panose="020B0604020202020204" pitchFamily="34" charset="0"/>
                <a:cs typeface="Arial" panose="020B0604020202020204" pitchFamily="34" charset="0"/>
              </a:rPr>
              <a:t>The student must complete an I-9 with HR within 3 days of beginning employment.</a:t>
            </a:r>
          </a:p>
        </p:txBody>
      </p:sp>
    </p:spTree>
    <p:extLst>
      <p:ext uri="{BB962C8B-B14F-4D97-AF65-F5344CB8AC3E}">
        <p14:creationId xmlns:p14="http://schemas.microsoft.com/office/powerpoint/2010/main" val="1337375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3459"/>
          </a:xfrm>
        </p:spPr>
        <p:txBody>
          <a:bodyPr/>
          <a:lstStyle/>
          <a:p>
            <a:pPr>
              <a:defRPr/>
            </a:pPr>
            <a:r>
              <a:rPr lang="en-US" sz="2800" b="1" dirty="0">
                <a:latin typeface="Arial" panose="020B0604020202020204" pitchFamily="34" charset="0"/>
                <a:cs typeface="Arial" panose="020B0604020202020204" pitchFamily="34" charset="0"/>
              </a:rPr>
              <a:t>Continuing Employment after the Practical/Academic Training Period</a:t>
            </a:r>
            <a:br>
              <a:rPr lang="en-US" sz="1800" b="1" dirty="0"/>
            </a:b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111" y="923026"/>
            <a:ext cx="11987869" cy="5754611"/>
          </a:xfrm>
        </p:spPr>
        <p:txBody>
          <a:bodyPr>
            <a:normAutofit/>
          </a:bodyPr>
          <a:lstStyle/>
          <a:p>
            <a:br>
              <a:rPr lang="en-US" sz="3200" dirty="0"/>
            </a:br>
            <a:r>
              <a:rPr lang="en-US" sz="3200" dirty="0">
                <a:latin typeface="Arial" panose="020B0604020202020204" pitchFamily="34" charset="0"/>
                <a:cs typeface="Arial" panose="020B0604020202020204" pitchFamily="34" charset="0"/>
              </a:rPr>
              <a:t>Federal regulations require that students terminate their employment at the conclusion of the authorized practical or academic training. </a:t>
            </a:r>
          </a:p>
          <a:p>
            <a:r>
              <a:rPr lang="en-US" sz="3200" dirty="0">
                <a:latin typeface="Arial" panose="020B0604020202020204" pitchFamily="34" charset="0"/>
                <a:cs typeface="Arial" panose="020B0604020202020204" pitchFamily="34" charset="0"/>
              </a:rPr>
              <a:t>However, students on an F‐1 visa, or students on a J‐ 1 visa who are not subject to a two‐year home residency requirement, may continue to be employed, if they receive approval for a change in visa category‐usually to an H‐1B. </a:t>
            </a:r>
          </a:p>
          <a:p>
            <a:r>
              <a:rPr lang="en-US" sz="3200" dirty="0">
                <a:latin typeface="Arial" panose="020B0604020202020204" pitchFamily="34" charset="0"/>
                <a:cs typeface="Arial" panose="020B0604020202020204" pitchFamily="34" charset="0"/>
              </a:rPr>
              <a:t>The student must have a minimum of a bachelor's degree to qualify for H‐1B status. Note that the job must require at least a bachelor’s degree in a specific field.</a:t>
            </a:r>
            <a:endParaRPr lang="en-US" sz="40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2947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3C0BFE2-B1F0-3F14-1D85-4C9291FAF06F}"/>
              </a:ext>
            </a:extLst>
          </p:cNvPr>
          <p:cNvSpPr>
            <a:spLocks noGrp="1" noChangeArrowheads="1"/>
          </p:cNvSpPr>
          <p:nvPr>
            <p:ph type="ctrTitle"/>
          </p:nvPr>
        </p:nvSpPr>
        <p:spPr>
          <a:xfrm>
            <a:off x="400050" y="472440"/>
            <a:ext cx="10812779" cy="3848100"/>
          </a:xfrm>
        </p:spPr>
        <p:txBody>
          <a:bodyPr/>
          <a:lstStyle/>
          <a:p>
            <a:pPr algn="ctr" eaLnBrk="1" hangingPunct="1"/>
            <a:br>
              <a:rPr lang="en-US" altLang="en-US" dirty="0">
                <a:solidFill>
                  <a:schemeClr val="hlink"/>
                </a:solidFill>
                <a:latin typeface="Arial" panose="020B0604020202020204" pitchFamily="34" charset="0"/>
                <a:cs typeface="Arial" panose="020B0604020202020204" pitchFamily="34" charset="0"/>
              </a:rPr>
            </a:br>
            <a:br>
              <a:rPr lang="en-US" altLang="en-US" dirty="0">
                <a:solidFill>
                  <a:schemeClr val="hlink"/>
                </a:solidFill>
                <a:latin typeface="Arial" panose="020B0604020202020204" pitchFamily="34" charset="0"/>
                <a:cs typeface="Arial" panose="020B0604020202020204" pitchFamily="34" charset="0"/>
              </a:rPr>
            </a:br>
            <a:br>
              <a:rPr lang="en-US" altLang="en-US" dirty="0">
                <a:solidFill>
                  <a:schemeClr val="hlink"/>
                </a:solidFill>
                <a:latin typeface="Arial" panose="020B0604020202020204" pitchFamily="34" charset="0"/>
                <a:cs typeface="Arial" panose="020B0604020202020204" pitchFamily="34" charset="0"/>
              </a:rPr>
            </a:br>
            <a:br>
              <a:rPr lang="en-US" altLang="en-US" dirty="0">
                <a:solidFill>
                  <a:schemeClr val="hlink"/>
                </a:solidFill>
                <a:latin typeface="Arial" panose="020B0604020202020204" pitchFamily="34" charset="0"/>
                <a:cs typeface="Arial" panose="020B0604020202020204" pitchFamily="34" charset="0"/>
              </a:rPr>
            </a:br>
            <a:r>
              <a:rPr lang="en-US" altLang="en-US" dirty="0">
                <a:solidFill>
                  <a:schemeClr val="bg1"/>
                </a:solidFill>
                <a:latin typeface="Arial" panose="020B0604020202020204" pitchFamily="34" charset="0"/>
                <a:cs typeface="Arial" panose="020B0604020202020204" pitchFamily="34" charset="0"/>
              </a:rPr>
              <a:t>H-1B Specialty Occupation Workers</a:t>
            </a:r>
          </a:p>
        </p:txBody>
      </p:sp>
      <p:sp>
        <p:nvSpPr>
          <p:cNvPr id="8195" name="Rectangle 3">
            <a:extLst>
              <a:ext uri="{FF2B5EF4-FFF2-40B4-BE49-F238E27FC236}">
                <a16:creationId xmlns:a16="http://schemas.microsoft.com/office/drawing/2014/main" id="{A1D51A3F-9279-4D54-0DF7-396D31071BCE}"/>
              </a:ext>
            </a:extLst>
          </p:cNvPr>
          <p:cNvSpPr>
            <a:spLocks noGrp="1" noChangeArrowheads="1"/>
          </p:cNvSpPr>
          <p:nvPr>
            <p:ph type="subTitle" idx="1"/>
          </p:nvPr>
        </p:nvSpPr>
        <p:spPr>
          <a:xfrm>
            <a:off x="400051" y="4789487"/>
            <a:ext cx="7830504" cy="1096963"/>
          </a:xfrm>
        </p:spPr>
        <p:txBody>
          <a:bodyPr/>
          <a:lstStyle/>
          <a:p>
            <a:pPr marL="36513">
              <a:spcBef>
                <a:spcPct val="0"/>
              </a:spcBef>
            </a:pPr>
            <a:r>
              <a:rPr lang="en-US" altLang="en-US" sz="2400" dirty="0">
                <a:solidFill>
                  <a:schemeClr val="hlink"/>
                </a:solidFill>
                <a:latin typeface="Georgia" panose="02040502050405020303" pitchFamily="18" charset="0"/>
              </a:rPr>
              <a:t> </a:t>
            </a:r>
          </a:p>
        </p:txBody>
      </p:sp>
      <p:sp>
        <p:nvSpPr>
          <p:cNvPr id="4" name="TextBox 3">
            <a:extLst>
              <a:ext uri="{FF2B5EF4-FFF2-40B4-BE49-F238E27FC236}">
                <a16:creationId xmlns:a16="http://schemas.microsoft.com/office/drawing/2014/main" id="{FFF15A36-F41F-CE1E-7DC7-814144A12FB5}"/>
              </a:ext>
            </a:extLst>
          </p:cNvPr>
          <p:cNvSpPr txBox="1"/>
          <p:nvPr/>
        </p:nvSpPr>
        <p:spPr>
          <a:xfrm>
            <a:off x="1143000" y="4789487"/>
            <a:ext cx="10184130" cy="830997"/>
          </a:xfrm>
          <a:prstGeom prst="rect">
            <a:avLst/>
          </a:prstGeom>
          <a:noFill/>
        </p:spPr>
        <p:txBody>
          <a:bodyPr wrap="square">
            <a:spAutoFit/>
          </a:bodyPr>
          <a:lstStyle/>
          <a:p>
            <a:pPr algn="ctr"/>
            <a:r>
              <a:rPr lang="en-US" sz="2400" b="1" dirty="0">
                <a:solidFill>
                  <a:schemeClr val="bg1"/>
                </a:solidFill>
                <a:latin typeface="Arial" panose="020B0604020202020204" pitchFamily="34" charset="0"/>
                <a:cs typeface="Arial" panose="020B0604020202020204" pitchFamily="34" charset="0"/>
                <a:hlinkClick r:id="rId2" action="ppaction://hlinkfile"/>
              </a:rPr>
              <a:t>isss.temple.edu/faculty-staff-and-researchers/international-employees/h-1b-specialty-occupation-workers</a:t>
            </a:r>
            <a:endParaRPr lang="en-US" sz="2400" b="1" dirty="0">
              <a:solidFill>
                <a:schemeClr val="bg1"/>
              </a:solidFill>
              <a:latin typeface="Arial" panose="020B0604020202020204" pitchFamily="34" charset="0"/>
              <a:cs typeface="Arial" panose="020B0604020202020204" pitchFamily="34" charset="0"/>
            </a:endParaRPr>
          </a:p>
        </p:txBody>
      </p:sp>
      <p:pic>
        <p:nvPicPr>
          <p:cNvPr id="6" name="Graphic 5" descr="Internet with solid fill">
            <a:extLst>
              <a:ext uri="{FF2B5EF4-FFF2-40B4-BE49-F238E27FC236}">
                <a16:creationId xmlns:a16="http://schemas.microsoft.com/office/drawing/2014/main" id="{7D6BC9ED-098D-1C4B-0C6C-5FF38E6151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0600" y="4706084"/>
            <a:ext cx="914400" cy="914400"/>
          </a:xfrm>
          <a:prstGeom prst="rect">
            <a:avLst/>
          </a:prstGeom>
        </p:spPr>
      </p:pic>
    </p:spTree>
    <p:extLst>
      <p:ext uri="{BB962C8B-B14F-4D97-AF65-F5344CB8AC3E}">
        <p14:creationId xmlns:p14="http://schemas.microsoft.com/office/powerpoint/2010/main" val="44061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93299" y="457200"/>
            <a:ext cx="11179034" cy="609600"/>
          </a:xfrm>
        </p:spPr>
        <p:txBody>
          <a:bodyPr>
            <a:normAutofit fontScale="90000"/>
          </a:bodyPr>
          <a:lstStyle/>
          <a:p>
            <a:pPr>
              <a:defRPr/>
            </a:pPr>
            <a:r>
              <a:rPr lang="en-US" sz="3600" b="1" dirty="0">
                <a:latin typeface="Arial" panose="020B0604020202020204" pitchFamily="34" charset="0"/>
                <a:cs typeface="Arial" panose="020B0604020202020204" pitchFamily="34" charset="0"/>
                <a:hlinkClick r:id="rId2" action="ppaction://hlinkfile"/>
              </a:rPr>
              <a:t>Department of  State Stateside Visa Renewal Pilot Program</a:t>
            </a:r>
            <a:endParaRPr lang="en-US" alt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5835" y="1295400"/>
            <a:ext cx="11870695" cy="5334000"/>
          </a:xfrm>
        </p:spPr>
        <p:txBody>
          <a:bodyPr rtlCol="0">
            <a:normAutofit fontScale="92500" lnSpcReduction="10000"/>
          </a:bodyPr>
          <a:lstStyle/>
          <a:p>
            <a:r>
              <a:rPr lang="en-US" sz="2600" dirty="0">
                <a:latin typeface="Arial" panose="020B0604020202020204" pitchFamily="34" charset="0"/>
                <a:cs typeface="Arial" panose="020B0604020202020204" pitchFamily="34" charset="0"/>
              </a:rPr>
              <a:t>From January 29 to April 1, 2024, the Department of State will run a pilot program to resume domestic visa renewal for H-1B applicants who are renewing an H-1B visa that was issued by:   </a:t>
            </a:r>
          </a:p>
          <a:p>
            <a:pPr>
              <a:buFont typeface="Arial" panose="020B0604020202020204" pitchFamily="34" charset="0"/>
              <a:buChar char="•"/>
            </a:pPr>
            <a:r>
              <a:rPr lang="en-US" sz="2600" dirty="0">
                <a:latin typeface="Arial" panose="020B0604020202020204" pitchFamily="34" charset="0"/>
                <a:cs typeface="Arial" panose="020B0604020202020204" pitchFamily="34" charset="0"/>
              </a:rPr>
              <a:t>Mission Canada with an issuance date from January 1, 2020, through April 1, 2023; or</a:t>
            </a:r>
          </a:p>
          <a:p>
            <a:pPr>
              <a:buFont typeface="Arial" panose="020B0604020202020204" pitchFamily="34" charset="0"/>
              <a:buChar char="•"/>
            </a:pPr>
            <a:r>
              <a:rPr lang="en-US" sz="2600" dirty="0">
                <a:latin typeface="Arial" panose="020B0604020202020204" pitchFamily="34" charset="0"/>
                <a:cs typeface="Arial" panose="020B0604020202020204" pitchFamily="34" charset="0"/>
              </a:rPr>
              <a:t> Mission India with an issuance date of February 1, 2021, through September 30, 2021;</a:t>
            </a:r>
          </a:p>
          <a:p>
            <a:pPr>
              <a:buFont typeface="Arial" panose="020B0604020202020204" pitchFamily="34" charset="0"/>
              <a:buChar char="•"/>
            </a:pPr>
            <a:r>
              <a:rPr lang="en-US" sz="2600" dirty="0">
                <a:latin typeface="Arial" panose="020B0604020202020204" pitchFamily="34" charset="0"/>
                <a:cs typeface="Arial" panose="020B0604020202020204" pitchFamily="34" charset="0"/>
              </a:rPr>
              <a:t>... and who meet all other additional conditions specified by the pilot program notice. H-1B visa holders whose visas were issued in countries other than Canada or India or issued in those countries outside the specified issuance dates are not eligible to participate in the pilot program. H-4 dependents are likewise not eligible to participate in the pilot.</a:t>
            </a:r>
          </a:p>
          <a:p>
            <a:pPr marL="0" marR="0">
              <a:spcBef>
                <a:spcPts val="0"/>
              </a:spcBef>
              <a:spcAft>
                <a:spcPts val="0"/>
              </a:spcAft>
            </a:pPr>
            <a:r>
              <a:rPr lang="en-US" sz="1800"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indent="0">
              <a:buNone/>
              <a:defRPr/>
            </a:pPr>
            <a:r>
              <a:rPr lang="en-US" dirty="0"/>
              <a:t> </a:t>
            </a:r>
            <a:endParaRPr lang="en-US" b="1" dirty="0"/>
          </a:p>
          <a:p>
            <a:pPr>
              <a:defRPr/>
            </a:pPr>
            <a:endParaRPr lang="en-US" dirty="0"/>
          </a:p>
        </p:txBody>
      </p:sp>
    </p:spTree>
    <p:extLst>
      <p:ext uri="{BB962C8B-B14F-4D97-AF65-F5344CB8AC3E}">
        <p14:creationId xmlns:p14="http://schemas.microsoft.com/office/powerpoint/2010/main" val="933722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93299" y="457200"/>
            <a:ext cx="9704778" cy="609600"/>
          </a:xfrm>
        </p:spPr>
        <p:txBody>
          <a:bodyPr>
            <a:normAutofit/>
          </a:bodyPr>
          <a:lstStyle/>
          <a:p>
            <a:pPr>
              <a:defRPr/>
            </a:pPr>
            <a:r>
              <a:rPr lang="en-US" altLang="en-US" sz="3600" b="1" dirty="0">
                <a:latin typeface="Arial" panose="020B0604020202020204" pitchFamily="34" charset="0"/>
                <a:cs typeface="Arial" panose="020B0604020202020204" pitchFamily="34" charset="0"/>
                <a:hlinkClick r:id="rId2"/>
              </a:rPr>
              <a:t>J-1 Two-Year Home Residency Requirement</a:t>
            </a:r>
            <a:endParaRPr lang="en-US" alt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5835" y="1295400"/>
            <a:ext cx="11870695" cy="5334000"/>
          </a:xfrm>
        </p:spPr>
        <p:txBody>
          <a:bodyPr rtlCol="0">
            <a:normAutofit/>
          </a:bodyPr>
          <a:lstStyle/>
          <a:p>
            <a:pPr marL="0" marR="0" indent="0">
              <a:lnSpc>
                <a:spcPct val="120000"/>
              </a:lnSpc>
              <a:spcBef>
                <a:spcPts val="0"/>
              </a:spcBef>
              <a:spcAft>
                <a:spcPts val="0"/>
              </a:spcAft>
              <a:buNone/>
            </a:pPr>
            <a:r>
              <a:rPr lang="en-US" sz="2600" dirty="0">
                <a:effectLst/>
                <a:latin typeface="Arial" panose="020B0604020202020204" pitchFamily="34" charset="0"/>
                <a:ea typeface="Calibri" panose="020F0502020204030204" pitchFamily="34" charset="0"/>
                <a:cs typeface="Arial" panose="020B0604020202020204" pitchFamily="34" charset="0"/>
              </a:rPr>
              <a:t>Any H-1B Applicant who has </a:t>
            </a:r>
            <a:r>
              <a:rPr lang="en-US" sz="2600" b="1" dirty="0">
                <a:effectLst/>
                <a:latin typeface="Arial" panose="020B0604020202020204" pitchFamily="34" charset="0"/>
                <a:ea typeface="Calibri" panose="020F0502020204030204" pitchFamily="34" charset="0"/>
                <a:cs typeface="Arial" panose="020B0604020202020204" pitchFamily="34" charset="0"/>
              </a:rPr>
              <a:t>ever</a:t>
            </a:r>
            <a:r>
              <a:rPr lang="en-US" sz="2600" dirty="0">
                <a:effectLst/>
                <a:latin typeface="Arial" panose="020B0604020202020204" pitchFamily="34" charset="0"/>
                <a:ea typeface="Calibri" panose="020F0502020204030204" pitchFamily="34" charset="0"/>
                <a:cs typeface="Arial" panose="020B0604020202020204" pitchFamily="34" charset="0"/>
              </a:rPr>
              <a:t> held </a:t>
            </a:r>
            <a:r>
              <a:rPr lang="en-US" sz="2600" dirty="0">
                <a:latin typeface="Arial" panose="020B0604020202020204" pitchFamily="34" charset="0"/>
                <a:ea typeface="Calibri" panose="020F0502020204030204" pitchFamily="34" charset="0"/>
                <a:cs typeface="Arial" panose="020B0604020202020204" pitchFamily="34" charset="0"/>
              </a:rPr>
              <a:t>J-1 status must </a:t>
            </a:r>
            <a:r>
              <a:rPr lang="en-US" sz="2600" dirty="0">
                <a:effectLst/>
                <a:latin typeface="Arial" panose="020B0604020202020204" pitchFamily="34" charset="0"/>
                <a:ea typeface="Calibri" panose="020F0502020204030204" pitchFamily="34" charset="0"/>
                <a:cs typeface="Arial" panose="020B0604020202020204" pitchFamily="34" charset="0"/>
              </a:rPr>
              <a:t>submit an Advisory Opinion to the Dept of State even if her/his DS-2019 Form and/or J-1 visa stamp indicates “Not Subject”. USCIS has updated their Policy Manual indicating that the preliminary endorsements on DS-2019 Forms and Visa Stamps are not a clear indicator if someone is subject. Only the Department of State Waiver Office and USCIS can make that decision.</a:t>
            </a:r>
          </a:p>
          <a:p>
            <a:pPr marL="0" marR="0">
              <a:lnSpc>
                <a:spcPct val="120000"/>
              </a:lnSpc>
              <a:spcBef>
                <a:spcPts val="0"/>
              </a:spcBef>
              <a:spcAft>
                <a:spcPts val="0"/>
              </a:spcAft>
            </a:pPr>
            <a:r>
              <a:rPr lang="en-US" sz="2600" dirty="0">
                <a:effectLst/>
                <a:latin typeface="Arial" panose="020B0604020202020204" pitchFamily="34" charset="0"/>
                <a:ea typeface="Calibri" panose="020F0502020204030204" pitchFamily="34" charset="0"/>
                <a:cs typeface="Arial" panose="020B0604020202020204" pitchFamily="34" charset="0"/>
              </a:rPr>
              <a:t> </a:t>
            </a:r>
          </a:p>
          <a:p>
            <a:pPr marL="0" marR="0" indent="0">
              <a:lnSpc>
                <a:spcPct val="120000"/>
              </a:lnSpc>
              <a:spcBef>
                <a:spcPts val="0"/>
              </a:spcBef>
              <a:spcAft>
                <a:spcPts val="0"/>
              </a:spcAft>
              <a:buNone/>
            </a:pPr>
            <a:r>
              <a:rPr lang="en-US" sz="2600" dirty="0">
                <a:effectLst/>
                <a:latin typeface="Arial" panose="020B0604020202020204" pitchFamily="34" charset="0"/>
                <a:ea typeface="Calibri" panose="020F0502020204030204" pitchFamily="34" charset="0"/>
                <a:cs typeface="Arial" panose="020B0604020202020204" pitchFamily="34" charset="0"/>
              </a:rPr>
              <a:t>If the applicant’s DS-2019 Forms/J-1 visa stamps indicate “Subject”, most likely the applicant must apply for a waiver of the Two-Year Home Residency Requirement.</a:t>
            </a:r>
          </a:p>
          <a:p>
            <a:pPr marL="0" marR="0">
              <a:spcBef>
                <a:spcPts val="0"/>
              </a:spcBef>
              <a:spcAft>
                <a:spcPts val="0"/>
              </a:spcAft>
            </a:pPr>
            <a:r>
              <a:rPr lang="en-US" sz="1800"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endParaRPr lang="en-US" sz="1800" dirty="0">
              <a:latin typeface="Calibri" panose="020F0502020204030204" pitchFamily="34" charset="0"/>
              <a:ea typeface="Calibri" panose="020F0502020204030204" pitchFamily="34" charset="0"/>
            </a:endParaRPr>
          </a:p>
          <a:p>
            <a:pPr marL="0" marR="0">
              <a:spcBef>
                <a:spcPts val="0"/>
              </a:spcBef>
              <a:spcAft>
                <a:spcPts val="0"/>
              </a:spcAft>
            </a:pP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a:defRPr/>
            </a:pPr>
            <a:endParaRPr lang="en-US" dirty="0"/>
          </a:p>
        </p:txBody>
      </p:sp>
    </p:spTree>
    <p:extLst>
      <p:ext uri="{BB962C8B-B14F-4D97-AF65-F5344CB8AC3E}">
        <p14:creationId xmlns:p14="http://schemas.microsoft.com/office/powerpoint/2010/main" val="357438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0668" y="381000"/>
            <a:ext cx="11954312" cy="541789"/>
          </a:xfrm>
        </p:spPr>
        <p:txBody>
          <a:bodyPr>
            <a:noAutofit/>
          </a:bodyPr>
          <a:lstStyle/>
          <a:p>
            <a:pPr>
              <a:defRPr/>
            </a:pPr>
            <a:r>
              <a:rPr lang="en-US" altLang="en-US" sz="3200" b="1" dirty="0">
                <a:solidFill>
                  <a:srgbClr val="0070C0"/>
                </a:solidFill>
                <a:latin typeface="Arial" panose="020B0604020202020204" pitchFamily="34" charset="0"/>
                <a:cs typeface="Arial" panose="020B0604020202020204" pitchFamily="34" charset="0"/>
                <a:hlinkClick r:id="rId3"/>
              </a:rPr>
              <a:t>ISSS Contact Information </a:t>
            </a:r>
            <a:r>
              <a:rPr lang="en-US" altLang="en-US" sz="3200" b="1" dirty="0">
                <a:solidFill>
                  <a:srgbClr val="0070C0"/>
                </a:solidFill>
                <a:latin typeface="Arial" panose="020B0604020202020204" pitchFamily="34" charset="0"/>
                <a:cs typeface="Arial" panose="020B0604020202020204" pitchFamily="34" charset="0"/>
              </a:rPr>
              <a:t> 215-204-7708     isss.temple.edu</a:t>
            </a:r>
          </a:p>
        </p:txBody>
      </p:sp>
      <p:sp>
        <p:nvSpPr>
          <p:cNvPr id="11267" name="Rectangle 3"/>
          <p:cNvSpPr>
            <a:spLocks noGrp="1" noChangeArrowheads="1"/>
          </p:cNvSpPr>
          <p:nvPr>
            <p:ph idx="1"/>
          </p:nvPr>
        </p:nvSpPr>
        <p:spPr>
          <a:xfrm>
            <a:off x="1828800" y="2895600"/>
            <a:ext cx="8458200" cy="3352800"/>
          </a:xfrm>
        </p:spPr>
        <p:txBody>
          <a:bodyPr/>
          <a:lstStyle/>
          <a:p>
            <a:pPr algn="ctr" eaLnBrk="1" hangingPunct="1">
              <a:buFontTx/>
              <a:buNone/>
            </a:pPr>
            <a:endParaRPr lang="en-US" altLang="en-US" sz="3900">
              <a:latin typeface="Garamond" panose="02020404030301010803" pitchFamily="18" charset="0"/>
            </a:endParaRPr>
          </a:p>
          <a:p>
            <a:pPr algn="ctr" eaLnBrk="1" hangingPunct="1">
              <a:buFontTx/>
              <a:buNone/>
            </a:pPr>
            <a:r>
              <a:rPr lang="en-US" altLang="en-US" b="1">
                <a:latin typeface="Garamond" panose="02020404030301010803" pitchFamily="18" charset="0"/>
              </a:rPr>
              <a:t> </a:t>
            </a:r>
          </a:p>
        </p:txBody>
      </p:sp>
      <p:sp>
        <p:nvSpPr>
          <p:cNvPr id="11268" name="Rectangle 3075"/>
          <p:cNvSpPr txBox="1">
            <a:spLocks noChangeArrowheads="1"/>
          </p:cNvSpPr>
          <p:nvPr/>
        </p:nvSpPr>
        <p:spPr bwMode="auto">
          <a:xfrm>
            <a:off x="176169" y="1157681"/>
            <a:ext cx="11954312" cy="5815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ts val="0"/>
              </a:spcBef>
              <a:buFontTx/>
              <a:buNone/>
              <a:defRPr/>
            </a:pPr>
            <a:r>
              <a:rPr lang="en-US" altLang="en-US" sz="2400" b="1" dirty="0">
                <a:latin typeface="Arial" panose="020B0604020202020204" pitchFamily="34" charset="0"/>
                <a:cs typeface="Arial" panose="020B0604020202020204" pitchFamily="34" charset="0"/>
              </a:rPr>
              <a:t>Martyn J. Miller</a:t>
            </a:r>
            <a:r>
              <a:rPr lang="en-US" altLang="en-US" sz="2400" dirty="0">
                <a:latin typeface="Arial" panose="020B0604020202020204" pitchFamily="34" charset="0"/>
                <a:cs typeface="Arial" panose="020B0604020202020204" pitchFamily="34" charset="0"/>
              </a:rPr>
              <a:t>, Ph.D., </a:t>
            </a:r>
            <a:r>
              <a:rPr lang="en-US" sz="2400" dirty="0">
                <a:latin typeface="Arial" panose="020B0604020202020204" pitchFamily="34" charset="0"/>
                <a:cs typeface="Arial" panose="020B0604020202020204" pitchFamily="34" charset="0"/>
              </a:rPr>
              <a:t>Assistant Vice President, Office of Global Engagement</a:t>
            </a:r>
          </a:p>
          <a:p>
            <a:pPr>
              <a:lnSpc>
                <a:spcPct val="100000"/>
              </a:lnSpc>
              <a:spcBef>
                <a:spcPts val="0"/>
              </a:spcBef>
              <a:buNone/>
              <a:defRPr/>
            </a:pPr>
            <a:r>
              <a:rPr lang="en-US" altLang="en-US" sz="2400" dirty="0">
                <a:latin typeface="Arial" panose="020B0604020202020204" pitchFamily="34" charset="0"/>
                <a:cs typeface="Arial" panose="020B0604020202020204" pitchFamily="34" charset="0"/>
                <a:hlinkClick r:id="rId4"/>
              </a:rPr>
              <a:t>mjmiller@temple.edu</a:t>
            </a:r>
            <a:r>
              <a:rPr lang="en-US"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215-204-4682</a:t>
            </a:r>
            <a:endParaRPr lang="en-US" altLang="en-US" sz="3200" b="1" dirty="0">
              <a:latin typeface="Arial" panose="020B0604020202020204" pitchFamily="34" charset="0"/>
              <a:cs typeface="Arial" panose="020B0604020202020204" pitchFamily="34" charset="0"/>
            </a:endParaRPr>
          </a:p>
          <a:p>
            <a:pPr>
              <a:lnSpc>
                <a:spcPct val="100000"/>
              </a:lnSpc>
              <a:spcBef>
                <a:spcPts val="0"/>
              </a:spcBef>
              <a:buNone/>
              <a:defRPr/>
            </a:pPr>
            <a:endParaRPr lang="en-US" altLang="en-US" sz="2400" b="1" dirty="0">
              <a:latin typeface="Arial" panose="020B0604020202020204" pitchFamily="34" charset="0"/>
              <a:cs typeface="Arial" panose="020B0604020202020204" pitchFamily="34" charset="0"/>
            </a:endParaRPr>
          </a:p>
          <a:p>
            <a:pPr>
              <a:lnSpc>
                <a:spcPct val="100000"/>
              </a:lnSpc>
              <a:spcBef>
                <a:spcPts val="0"/>
              </a:spcBef>
              <a:buNone/>
              <a:defRPr/>
            </a:pPr>
            <a:r>
              <a:rPr lang="en-US" altLang="en-US" sz="2400" b="1" dirty="0">
                <a:latin typeface="Arial" panose="020B0604020202020204" pitchFamily="34" charset="0"/>
                <a:cs typeface="Arial" panose="020B0604020202020204" pitchFamily="34" charset="0"/>
              </a:rPr>
              <a:t>Joan McGinley</a:t>
            </a:r>
            <a:r>
              <a:rPr lang="en-US" altLang="en-US" sz="2400" dirty="0">
                <a:latin typeface="Arial" panose="020B0604020202020204" pitchFamily="34" charset="0"/>
                <a:cs typeface="Arial" panose="020B0604020202020204" pitchFamily="34" charset="0"/>
              </a:rPr>
              <a:t>, Director       </a:t>
            </a:r>
            <a:r>
              <a:rPr lang="en-US" altLang="en-US" sz="2400" dirty="0">
                <a:latin typeface="Arial" panose="020B0604020202020204" pitchFamily="34" charset="0"/>
                <a:cs typeface="Arial" panose="020B0604020202020204" pitchFamily="34" charset="0"/>
                <a:hlinkClick r:id="rId5"/>
              </a:rPr>
              <a:t>joanw@temple.edu</a:t>
            </a:r>
            <a:r>
              <a:rPr lang="en-US"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215-204-1272</a:t>
            </a:r>
          </a:p>
          <a:p>
            <a:pPr marL="0" indent="0">
              <a:lnSpc>
                <a:spcPct val="100000"/>
              </a:lnSpc>
              <a:spcBef>
                <a:spcPts val="0"/>
              </a:spcBef>
              <a:buNone/>
              <a:defRPr/>
            </a:pPr>
            <a:r>
              <a:rPr lang="en-US" altLang="en-US" sz="2400" b="1" dirty="0">
                <a:latin typeface="Arial" panose="020B0604020202020204" pitchFamily="34" charset="0"/>
                <a:cs typeface="Arial" panose="020B0604020202020204" pitchFamily="34" charset="0"/>
              </a:rPr>
              <a:t>Answers immigration questions if Primary is not available; J-1 Scholars</a:t>
            </a:r>
          </a:p>
          <a:p>
            <a:pPr marL="0" indent="0">
              <a:lnSpc>
                <a:spcPct val="100000"/>
              </a:lnSpc>
              <a:spcBef>
                <a:spcPts val="0"/>
              </a:spcBef>
              <a:buNone/>
              <a:defRPr/>
            </a:pPr>
            <a:endParaRPr lang="en-US" altLang="en-US" sz="2400" b="1" dirty="0">
              <a:latin typeface="Arial" panose="020B0604020202020204" pitchFamily="34" charset="0"/>
              <a:cs typeface="Arial" panose="020B0604020202020204" pitchFamily="34" charset="0"/>
            </a:endParaRPr>
          </a:p>
          <a:p>
            <a:pPr marL="0" indent="0">
              <a:buNone/>
              <a:defRPr/>
            </a:pPr>
            <a:r>
              <a:rPr lang="en-US" altLang="en-US" sz="2400" b="1" dirty="0">
                <a:latin typeface="Arial" panose="020B0604020202020204" pitchFamily="34" charset="0"/>
                <a:cs typeface="Arial" panose="020B0604020202020204" pitchFamily="34" charset="0"/>
              </a:rPr>
              <a:t>Sharon Loughran</a:t>
            </a:r>
            <a:r>
              <a:rPr lang="en-US" altLang="en-US" sz="2400" dirty="0">
                <a:latin typeface="Arial" panose="020B0604020202020204" pitchFamily="34" charset="0"/>
                <a:cs typeface="Arial" panose="020B0604020202020204" pitchFamily="34" charset="0"/>
              </a:rPr>
              <a:t>, Immigration Services Advisor  </a:t>
            </a:r>
            <a:r>
              <a:rPr lang="en-US" altLang="en-US" sz="2400" dirty="0">
                <a:latin typeface="Arial" panose="020B0604020202020204" pitchFamily="34" charset="0"/>
                <a:cs typeface="Arial" panose="020B0604020202020204" pitchFamily="34" charset="0"/>
                <a:hlinkClick r:id="rId6"/>
              </a:rPr>
              <a:t>sharonl@temple.edu</a:t>
            </a:r>
            <a:r>
              <a:rPr lang="en-US"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215-204-3805</a:t>
            </a:r>
            <a:r>
              <a:rPr lang="en-US"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H-1B, E-3, TN and O-1s  </a:t>
            </a:r>
          </a:p>
          <a:p>
            <a:pPr marL="0" indent="0">
              <a:buNone/>
              <a:defRPr/>
            </a:pPr>
            <a:endParaRPr lang="en-US" altLang="en-US" sz="2400" b="1" dirty="0">
              <a:latin typeface="Arial" panose="020B0604020202020204" pitchFamily="34" charset="0"/>
              <a:cs typeface="Arial" panose="020B0604020202020204" pitchFamily="34" charset="0"/>
            </a:endParaRPr>
          </a:p>
          <a:p>
            <a:pPr lvl="1" eaLnBrk="1" hangingPunct="1">
              <a:spcBef>
                <a:spcPct val="20000"/>
              </a:spcBef>
              <a:buFont typeface="Wingdings" panose="05000000000000000000" pitchFamily="2" charset="2"/>
              <a:buNone/>
            </a:pPr>
            <a:endParaRPr lang="en-US" altLang="en-US" dirty="0">
              <a:latin typeface="Garamond" panose="02020404030301010803" pitchFamily="18" charset="0"/>
            </a:endParaRPr>
          </a:p>
          <a:p>
            <a:pPr lvl="1" eaLnBrk="1" hangingPunct="1">
              <a:spcBef>
                <a:spcPct val="20000"/>
              </a:spcBef>
              <a:buFont typeface="Wingdings" panose="05000000000000000000" pitchFamily="2" charset="2"/>
              <a:buNone/>
            </a:pPr>
            <a:endParaRPr lang="en-US" altLang="en-US" dirty="0">
              <a:latin typeface="Calibri" panose="020F0502020204030204" pitchFamily="34" charset="0"/>
            </a:endParaRPr>
          </a:p>
          <a:p>
            <a:pPr lvl="4" eaLnBrk="1" hangingPunct="1">
              <a:spcBef>
                <a:spcPct val="20000"/>
              </a:spcBef>
              <a:buFont typeface="Arial" panose="020B0604020202020204" pitchFamily="34" charset="0"/>
              <a:buChar char="»"/>
            </a:pPr>
            <a:endParaRPr lang="en-US" altLang="en-US" dirty="0">
              <a:latin typeface="Calibri" panose="020F0502020204030204" pitchFamily="34" charset="0"/>
            </a:endParaRPr>
          </a:p>
        </p:txBody>
      </p:sp>
    </p:spTree>
    <p:extLst>
      <p:ext uri="{BB962C8B-B14F-4D97-AF65-F5344CB8AC3E}">
        <p14:creationId xmlns:p14="http://schemas.microsoft.com/office/powerpoint/2010/main" val="2910505734"/>
      </p:ext>
    </p:extLst>
  </p:cSld>
  <p:clrMapOvr>
    <a:masterClrMapping/>
  </p:clrMapOvr>
  <p:transition spd="med">
    <p:strips dir="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93299" y="457200"/>
            <a:ext cx="9704778" cy="609600"/>
          </a:xfrm>
        </p:spPr>
        <p:txBody>
          <a:bodyPr>
            <a:normAutofit fontScale="90000"/>
          </a:bodyPr>
          <a:lstStyle/>
          <a:p>
            <a:pPr>
              <a:defRPr/>
            </a:pPr>
            <a:r>
              <a:rPr lang="en-US" altLang="en-US" sz="3600" b="1" dirty="0">
                <a:latin typeface="Arial" panose="020B0604020202020204" pitchFamily="34" charset="0"/>
                <a:cs typeface="Arial" panose="020B0604020202020204" pitchFamily="34" charset="0"/>
              </a:rPr>
              <a:t>J-1 Should Not Apply for Waiver Without First Speaking with ISSS</a:t>
            </a:r>
          </a:p>
        </p:txBody>
      </p:sp>
      <p:sp>
        <p:nvSpPr>
          <p:cNvPr id="3" name="Content Placeholder 2"/>
          <p:cNvSpPr>
            <a:spLocks noGrp="1"/>
          </p:cNvSpPr>
          <p:nvPr>
            <p:ph idx="1"/>
          </p:nvPr>
        </p:nvSpPr>
        <p:spPr>
          <a:xfrm>
            <a:off x="86078" y="1610139"/>
            <a:ext cx="11870695" cy="5009322"/>
          </a:xfrm>
        </p:spPr>
        <p:txBody>
          <a:bodyPr rtlCol="0">
            <a:normAutofit/>
          </a:bodyPr>
          <a:lstStyle/>
          <a:p>
            <a:pPr marL="0" marR="0" indent="0">
              <a:lnSpc>
                <a:spcPct val="120000"/>
              </a:lnSpc>
              <a:spcBef>
                <a:spcPts val="0"/>
              </a:spcBef>
              <a:spcAft>
                <a:spcPts val="0"/>
              </a:spcAft>
              <a:buNone/>
            </a:pPr>
            <a:r>
              <a:rPr lang="en-US" sz="26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endParaRPr lang="en-US" sz="1800" dirty="0">
              <a:latin typeface="Calibri" panose="020F0502020204030204" pitchFamily="34" charset="0"/>
              <a:ea typeface="Calibri" panose="020F0502020204030204" pitchFamily="34" charset="0"/>
            </a:endParaRPr>
          </a:p>
          <a:p>
            <a:pPr marL="0" marR="0">
              <a:spcBef>
                <a:spcPts val="0"/>
              </a:spcBef>
              <a:spcAft>
                <a:spcPts val="0"/>
              </a:spcAft>
            </a:pP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a:defRPr/>
            </a:pPr>
            <a:endParaRPr lang="en-US" dirty="0"/>
          </a:p>
        </p:txBody>
      </p:sp>
      <p:sp>
        <p:nvSpPr>
          <p:cNvPr id="2" name="TextBox 1">
            <a:extLst>
              <a:ext uri="{FF2B5EF4-FFF2-40B4-BE49-F238E27FC236}">
                <a16:creationId xmlns:a16="http://schemas.microsoft.com/office/drawing/2014/main" id="{68171B85-C19F-87DC-05D8-A6EBA114EBD2}"/>
              </a:ext>
            </a:extLst>
          </p:cNvPr>
          <p:cNvSpPr txBox="1"/>
          <p:nvPr/>
        </p:nvSpPr>
        <p:spPr>
          <a:xfrm>
            <a:off x="406400" y="1921933"/>
            <a:ext cx="10862733" cy="3970318"/>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ISSS Cannot Extend J-1 Program Once The Department of State Recommends a J Waiver</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Department Should try to extend J-1 Program to full five years going into the 4</a:t>
            </a:r>
            <a:r>
              <a:rPr lang="en-US" sz="2800" baseline="30000" dirty="0">
                <a:latin typeface="Arial" panose="020B0604020202020204" pitchFamily="34" charset="0"/>
                <a:cs typeface="Arial" panose="020B0604020202020204" pitchFamily="34" charset="0"/>
              </a:rPr>
              <a:t>th</a:t>
            </a:r>
            <a:r>
              <a:rPr lang="en-US" sz="2800" dirty="0">
                <a:latin typeface="Arial" panose="020B0604020202020204" pitchFamily="34" charset="0"/>
                <a:cs typeface="Arial" panose="020B0604020202020204" pitchFamily="34" charset="0"/>
              </a:rPr>
              <a:t> and 5</a:t>
            </a:r>
            <a:r>
              <a:rPr lang="en-US" sz="2800" baseline="30000" dirty="0">
                <a:latin typeface="Arial" panose="020B0604020202020204" pitchFamily="34" charset="0"/>
                <a:cs typeface="Arial" panose="020B0604020202020204" pitchFamily="34" charset="0"/>
              </a:rPr>
              <a:t>th</a:t>
            </a:r>
            <a:r>
              <a:rPr lang="en-US" sz="2800" dirty="0">
                <a:latin typeface="Arial" panose="020B0604020202020204" pitchFamily="34" charset="0"/>
                <a:cs typeface="Arial" panose="020B0604020202020204" pitchFamily="34" charset="0"/>
              </a:rPr>
              <a:t> years so that J-1 can apply for a waiver during the 4</a:t>
            </a:r>
            <a:r>
              <a:rPr lang="en-US" sz="2800" baseline="30000" dirty="0">
                <a:latin typeface="Arial" panose="020B0604020202020204" pitchFamily="34" charset="0"/>
                <a:cs typeface="Arial" panose="020B0604020202020204" pitchFamily="34" charset="0"/>
              </a:rPr>
              <a:t>th</a:t>
            </a:r>
            <a:r>
              <a:rPr lang="en-US" sz="2800" dirty="0">
                <a:latin typeface="Arial" panose="020B0604020202020204" pitchFamily="34" charset="0"/>
                <a:cs typeface="Arial" panose="020B0604020202020204" pitchFamily="34" charset="0"/>
              </a:rPr>
              <a:t> year.</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Waiver applications can take a year or longer to process. ISSS cannot extend a J-1 Program beyond the 5</a:t>
            </a:r>
            <a:r>
              <a:rPr lang="en-US" sz="2800" baseline="30000" dirty="0">
                <a:latin typeface="Arial" panose="020B0604020202020204" pitchFamily="34" charset="0"/>
                <a:cs typeface="Arial" panose="020B0604020202020204" pitchFamily="34" charset="0"/>
              </a:rPr>
              <a:t>th</a:t>
            </a:r>
            <a:r>
              <a:rPr lang="en-US" sz="2800" dirty="0">
                <a:latin typeface="Arial" panose="020B0604020202020204" pitchFamily="34" charset="0"/>
                <a:cs typeface="Arial" panose="020B0604020202020204" pitchFamily="34" charset="0"/>
              </a:rPr>
              <a:t> year.</a:t>
            </a:r>
          </a:p>
        </p:txBody>
      </p:sp>
    </p:spTree>
    <p:extLst>
      <p:ext uri="{BB962C8B-B14F-4D97-AF65-F5344CB8AC3E}">
        <p14:creationId xmlns:p14="http://schemas.microsoft.com/office/powerpoint/2010/main" val="3230768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93299" y="457200"/>
            <a:ext cx="9704778" cy="609600"/>
          </a:xfrm>
        </p:spPr>
        <p:txBody>
          <a:bodyPr>
            <a:normAutofit/>
          </a:bodyPr>
          <a:lstStyle/>
          <a:p>
            <a:pPr>
              <a:defRPr/>
            </a:pPr>
            <a:r>
              <a:rPr lang="en-US" altLang="en-US" sz="3600" b="1" dirty="0">
                <a:latin typeface="Arial" panose="020B0604020202020204" pitchFamily="34" charset="0"/>
                <a:cs typeface="Arial" panose="020B0604020202020204" pitchFamily="34" charset="0"/>
                <a:hlinkClick r:id="rId2"/>
              </a:rPr>
              <a:t>Transition from J Scholar to H-1B</a:t>
            </a:r>
            <a:endParaRPr lang="en-US" alt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5835" y="1295400"/>
            <a:ext cx="11870695" cy="5334000"/>
          </a:xfrm>
        </p:spPr>
        <p:txBody>
          <a:bodyPr rtlCol="0">
            <a:normAutofit fontScale="62500" lnSpcReduction="20000"/>
          </a:bodyPr>
          <a:lstStyle/>
          <a:p>
            <a:pPr marL="0" marR="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dirty="0">
              <a:latin typeface="Arial" panose="020B0604020202020204" pitchFamily="34" charset="0"/>
              <a:cs typeface="Arial" panose="020B0604020202020204" pitchFamily="34" charset="0"/>
              <a:hlinkClick r:id="rId2"/>
            </a:endParaRPr>
          </a:p>
          <a:p>
            <a:pPr marL="0" marR="0" indent="0">
              <a:lnSpc>
                <a:spcPct val="120000"/>
              </a:lnSpc>
              <a:spcBef>
                <a:spcPts val="0"/>
              </a:spcBef>
              <a:spcAft>
                <a:spcPts val="0"/>
              </a:spcAft>
              <a:buNone/>
            </a:pPr>
            <a:endParaRPr lang="en-US" sz="2000" dirty="0">
              <a:effectLst/>
              <a:latin typeface="Arial" panose="020B060402020202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endParaRPr lang="en-US" sz="1800" dirty="0">
              <a:latin typeface="Calibri" panose="020F0502020204030204" pitchFamily="34" charset="0"/>
              <a:ea typeface="Calibri" panose="020F0502020204030204" pitchFamily="34" charset="0"/>
            </a:endParaRPr>
          </a:p>
          <a:p>
            <a:pPr marL="0" marR="0">
              <a:spcBef>
                <a:spcPts val="0"/>
              </a:spcBef>
              <a:spcAft>
                <a:spcPts val="0"/>
              </a:spcAft>
            </a:pP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a:defRPr/>
            </a:pPr>
            <a:endParaRPr lang="en-US" dirty="0"/>
          </a:p>
        </p:txBody>
      </p:sp>
      <p:graphicFrame>
        <p:nvGraphicFramePr>
          <p:cNvPr id="7" name="Table 6">
            <a:extLst>
              <a:ext uri="{FF2B5EF4-FFF2-40B4-BE49-F238E27FC236}">
                <a16:creationId xmlns:a16="http://schemas.microsoft.com/office/drawing/2014/main" id="{1770B6CF-E405-F44C-5DBD-F078933BA3A7}"/>
              </a:ext>
            </a:extLst>
          </p:cNvPr>
          <p:cNvGraphicFramePr>
            <a:graphicFrameLocks noGrp="1"/>
          </p:cNvGraphicFramePr>
          <p:nvPr>
            <p:extLst>
              <p:ext uri="{D42A27DB-BD31-4B8C-83A1-F6EECF244321}">
                <p14:modId xmlns:p14="http://schemas.microsoft.com/office/powerpoint/2010/main" val="3974043829"/>
              </p:ext>
            </p:extLst>
          </p:nvPr>
        </p:nvGraphicFramePr>
        <p:xfrm>
          <a:off x="293298" y="1199443"/>
          <a:ext cx="11375241" cy="5569105"/>
        </p:xfrm>
        <a:graphic>
          <a:graphicData uri="http://schemas.openxmlformats.org/drawingml/2006/table">
            <a:tbl>
              <a:tblPr firstRow="1" firstCol="1" bandRow="1">
                <a:tableStyleId>{5C22544A-7EE6-4342-B048-85BDC9FD1C3A}</a:tableStyleId>
              </a:tblPr>
              <a:tblGrid>
                <a:gridCol w="1794479">
                  <a:extLst>
                    <a:ext uri="{9D8B030D-6E8A-4147-A177-3AD203B41FA5}">
                      <a16:colId xmlns:a16="http://schemas.microsoft.com/office/drawing/2014/main" val="3941422032"/>
                    </a:ext>
                  </a:extLst>
                </a:gridCol>
                <a:gridCol w="2849912">
                  <a:extLst>
                    <a:ext uri="{9D8B030D-6E8A-4147-A177-3AD203B41FA5}">
                      <a16:colId xmlns:a16="http://schemas.microsoft.com/office/drawing/2014/main" val="3387890418"/>
                    </a:ext>
                  </a:extLst>
                </a:gridCol>
                <a:gridCol w="3501599">
                  <a:extLst>
                    <a:ext uri="{9D8B030D-6E8A-4147-A177-3AD203B41FA5}">
                      <a16:colId xmlns:a16="http://schemas.microsoft.com/office/drawing/2014/main" val="753969487"/>
                    </a:ext>
                  </a:extLst>
                </a:gridCol>
                <a:gridCol w="3229251">
                  <a:extLst>
                    <a:ext uri="{9D8B030D-6E8A-4147-A177-3AD203B41FA5}">
                      <a16:colId xmlns:a16="http://schemas.microsoft.com/office/drawing/2014/main" val="1513334129"/>
                    </a:ext>
                  </a:extLst>
                </a:gridCol>
              </a:tblGrid>
              <a:tr h="2341499">
                <a:tc>
                  <a:txBody>
                    <a:bodyPr/>
                    <a:lstStyle/>
                    <a:p>
                      <a:pPr marL="0" marR="0" algn="l">
                        <a:lnSpc>
                          <a:spcPct val="107000"/>
                        </a:lnSpc>
                        <a:spcBef>
                          <a:spcPts val="0"/>
                        </a:spcBef>
                        <a:spcAft>
                          <a:spcPts val="0"/>
                        </a:spcAft>
                      </a:pPr>
                      <a:r>
                        <a:rPr lang="en-US" sz="1800" dirty="0">
                          <a:solidFill>
                            <a:srgbClr val="C00000"/>
                          </a:solidFill>
                          <a:effectLst/>
                          <a:latin typeface="Arial" panose="020B0604020202020204" pitchFamily="34" charset="0"/>
                          <a:cs typeface="Arial" panose="020B0604020202020204" pitchFamily="34" charset="0"/>
                        </a:rPr>
                        <a:t>Years 1 &amp; 2</a:t>
                      </a:r>
                    </a:p>
                    <a:p>
                      <a:pPr marL="0" marR="0" algn="l">
                        <a:lnSpc>
                          <a:spcPct val="107000"/>
                        </a:lnSpc>
                        <a:spcBef>
                          <a:spcPts val="0"/>
                        </a:spcBef>
                        <a:spcAft>
                          <a:spcPts val="0"/>
                        </a:spcAft>
                      </a:pPr>
                      <a:endParaRPr lang="en-US" sz="1800" dirty="0">
                        <a:solidFill>
                          <a:srgbClr val="C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kern="1200" dirty="0">
                          <a:solidFill>
                            <a:srgbClr val="C00000"/>
                          </a:solidFill>
                          <a:effectLst/>
                          <a:latin typeface="Arial" panose="020B0604020202020204" pitchFamily="34" charset="0"/>
                          <a:ea typeface="+mn-ea"/>
                          <a:cs typeface="Arial" panose="020B0604020202020204" pitchFamily="34" charset="0"/>
                        </a:rPr>
                        <a:t>July 1, 2024 to June 30, 2026</a:t>
                      </a:r>
                    </a:p>
                    <a:p>
                      <a:pPr marL="0" marR="0" algn="l">
                        <a:lnSpc>
                          <a:spcPct val="107000"/>
                        </a:lnSpc>
                        <a:spcBef>
                          <a:spcPts val="0"/>
                        </a:spcBef>
                        <a:spcAft>
                          <a:spcPts val="0"/>
                        </a:spcAft>
                      </a:pPr>
                      <a:r>
                        <a:rPr lang="en-US" sz="2000" dirty="0">
                          <a:solidFill>
                            <a:srgbClr val="C00000"/>
                          </a:solidFill>
                          <a:effectLst/>
                          <a:latin typeface="Arial" panose="020B0604020202020204" pitchFamily="34" charset="0"/>
                          <a:cs typeface="Arial" panose="020B0604020202020204" pitchFamily="34" charset="0"/>
                        </a:rPr>
                        <a:t> </a:t>
                      </a:r>
                      <a:endParaRPr lang="en-US" sz="20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07000"/>
                        </a:lnSpc>
                        <a:spcBef>
                          <a:spcPts val="0"/>
                        </a:spcBef>
                        <a:spcAft>
                          <a:spcPts val="0"/>
                        </a:spcAft>
                      </a:pPr>
                      <a:r>
                        <a:rPr lang="en-US" sz="1800" b="1" kern="1200" dirty="0">
                          <a:solidFill>
                            <a:srgbClr val="C00000"/>
                          </a:solidFill>
                          <a:effectLst/>
                          <a:latin typeface="Arial" panose="020B0604020202020204" pitchFamily="34" charset="0"/>
                          <a:ea typeface="+mn-ea"/>
                          <a:cs typeface="Arial" panose="020B0604020202020204" pitchFamily="34" charset="0"/>
                        </a:rPr>
                        <a:t>Year 3</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800" b="1" kern="1200" dirty="0">
                        <a:solidFill>
                          <a:srgbClr val="C0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kern="1200" dirty="0">
                          <a:solidFill>
                            <a:srgbClr val="C00000"/>
                          </a:solidFill>
                          <a:effectLst/>
                          <a:latin typeface="Arial" panose="020B0604020202020204" pitchFamily="34" charset="0"/>
                          <a:ea typeface="+mn-ea"/>
                          <a:cs typeface="Arial" panose="020B0604020202020204" pitchFamily="34" charset="0"/>
                        </a:rPr>
                        <a:t>July 1, 2026 to June 30, 2027</a:t>
                      </a:r>
                    </a:p>
                    <a:p>
                      <a:pPr marL="0" marR="0" algn="l" defTabSz="914400" rtl="0" eaLnBrk="1" latinLnBrk="0" hangingPunct="1">
                        <a:lnSpc>
                          <a:spcPct val="107000"/>
                        </a:lnSpc>
                        <a:spcBef>
                          <a:spcPts val="0"/>
                        </a:spcBef>
                        <a:spcAft>
                          <a:spcPts val="0"/>
                        </a:spcAft>
                      </a:pPr>
                      <a:r>
                        <a:rPr lang="en-US" sz="1800" b="1" kern="1200" dirty="0">
                          <a:solidFill>
                            <a:srgbClr val="C00000"/>
                          </a:solidFill>
                          <a:effectLst/>
                          <a:latin typeface="Arial" panose="020B0604020202020204" pitchFamily="34" charset="0"/>
                          <a:ea typeface="+mn-ea"/>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07000"/>
                        </a:lnSpc>
                        <a:spcBef>
                          <a:spcPts val="0"/>
                        </a:spcBef>
                        <a:spcAft>
                          <a:spcPts val="0"/>
                        </a:spcAft>
                      </a:pPr>
                      <a:r>
                        <a:rPr lang="en-US" sz="1800" b="1" kern="1200" dirty="0">
                          <a:solidFill>
                            <a:srgbClr val="C00000"/>
                          </a:solidFill>
                          <a:effectLst/>
                          <a:latin typeface="Arial" panose="020B0604020202020204" pitchFamily="34" charset="0"/>
                          <a:ea typeface="+mn-ea"/>
                          <a:cs typeface="Arial" panose="020B0604020202020204" pitchFamily="34" charset="0"/>
                        </a:rPr>
                        <a:t>Year 4</a:t>
                      </a:r>
                    </a:p>
                    <a:p>
                      <a:pPr marL="0" marR="0" algn="l" defTabSz="914400" rtl="0" eaLnBrk="1" latinLnBrk="0" hangingPunct="1">
                        <a:lnSpc>
                          <a:spcPct val="107000"/>
                        </a:lnSpc>
                        <a:spcBef>
                          <a:spcPts val="0"/>
                        </a:spcBef>
                        <a:spcAft>
                          <a:spcPts val="0"/>
                        </a:spcAft>
                      </a:pPr>
                      <a:endParaRPr lang="en-US" sz="1800" b="1" kern="1200" dirty="0">
                        <a:solidFill>
                          <a:srgbClr val="C00000"/>
                        </a:solidFill>
                        <a:effectLst/>
                        <a:latin typeface="Arial" panose="020B0604020202020204" pitchFamily="34" charset="0"/>
                        <a:ea typeface="+mn-ea"/>
                        <a:cs typeface="Arial" panose="020B0604020202020204" pitchFamily="34" charset="0"/>
                      </a:endParaRPr>
                    </a:p>
                    <a:p>
                      <a:pPr marL="0" marR="0" algn="l" defTabSz="914400" rtl="0" eaLnBrk="1" latinLnBrk="0" hangingPunct="1">
                        <a:lnSpc>
                          <a:spcPct val="107000"/>
                        </a:lnSpc>
                        <a:spcBef>
                          <a:spcPts val="0"/>
                        </a:spcBef>
                        <a:spcAft>
                          <a:spcPts val="0"/>
                        </a:spcAft>
                      </a:pPr>
                      <a:r>
                        <a:rPr lang="en-US" sz="1800" b="1" kern="1200" dirty="0">
                          <a:solidFill>
                            <a:srgbClr val="C00000"/>
                          </a:solidFill>
                          <a:effectLst/>
                          <a:latin typeface="Arial" panose="020B0604020202020204" pitchFamily="34" charset="0"/>
                          <a:ea typeface="+mn-ea"/>
                          <a:cs typeface="Arial" panose="020B0604020202020204" pitchFamily="34" charset="0"/>
                        </a:rPr>
                        <a:t>July 1, 2027 to June 30, 2029</a:t>
                      </a:r>
                    </a:p>
                    <a:p>
                      <a:pPr marL="0" marR="0" algn="l" defTabSz="914400" rtl="0" eaLnBrk="1" latinLnBrk="0" hangingPunct="1">
                        <a:lnSpc>
                          <a:spcPct val="107000"/>
                        </a:lnSpc>
                        <a:spcBef>
                          <a:spcPts val="0"/>
                        </a:spcBef>
                        <a:spcAft>
                          <a:spcPts val="0"/>
                        </a:spcAft>
                      </a:pPr>
                      <a:r>
                        <a:rPr lang="en-US" sz="1800" b="1" kern="1200" dirty="0">
                          <a:solidFill>
                            <a:srgbClr val="C00000"/>
                          </a:solidFill>
                          <a:effectLst/>
                          <a:latin typeface="Arial" panose="020B0604020202020204" pitchFamily="34" charset="0"/>
                          <a:ea typeface="+mn-ea"/>
                          <a:cs typeface="Arial" panose="020B0604020202020204" pitchFamily="34" charset="0"/>
                        </a:rPr>
                        <a:t>Apply for waiver by January 2028 if J-1 has DS-2019 valid until June 30 2029</a:t>
                      </a:r>
                    </a:p>
                    <a:p>
                      <a:pPr marL="0" marR="0" algn="l" defTabSz="914400" rtl="0" eaLnBrk="1" latinLnBrk="0" hangingPunct="1">
                        <a:lnSpc>
                          <a:spcPct val="107000"/>
                        </a:lnSpc>
                        <a:spcBef>
                          <a:spcPts val="0"/>
                        </a:spcBef>
                        <a:spcAft>
                          <a:spcPts val="0"/>
                        </a:spcAft>
                      </a:pPr>
                      <a:r>
                        <a:rPr lang="en-US" sz="1800" b="1" kern="1200" dirty="0">
                          <a:solidFill>
                            <a:srgbClr val="C00000"/>
                          </a:solidFill>
                          <a:effectLst/>
                          <a:latin typeface="Arial" panose="020B0604020202020204" pitchFamily="34" charset="0"/>
                          <a:ea typeface="+mn-ea"/>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07000"/>
                        </a:lnSpc>
                        <a:spcBef>
                          <a:spcPts val="0"/>
                        </a:spcBef>
                        <a:spcAft>
                          <a:spcPts val="0"/>
                        </a:spcAft>
                      </a:pPr>
                      <a:r>
                        <a:rPr lang="en-US" sz="1800" b="1" kern="1200" dirty="0">
                          <a:solidFill>
                            <a:srgbClr val="C00000"/>
                          </a:solidFill>
                          <a:effectLst/>
                          <a:latin typeface="Arial" panose="020B0604020202020204" pitchFamily="34" charset="0"/>
                          <a:ea typeface="+mn-ea"/>
                          <a:cs typeface="Arial" panose="020B0604020202020204" pitchFamily="34" charset="0"/>
                        </a:rPr>
                        <a:t>3 Months Prior to J-1 Program End Date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7352113"/>
                  </a:ext>
                </a:extLst>
              </a:tr>
              <a:tr h="3227606">
                <a:tc>
                  <a:txBody>
                    <a:bodyPr/>
                    <a:lstStyle/>
                    <a:p>
                      <a:pPr marL="0" marR="0" algn="l">
                        <a:lnSpc>
                          <a:spcPct val="107000"/>
                        </a:lnSpc>
                        <a:spcBef>
                          <a:spcPts val="0"/>
                        </a:spcBef>
                        <a:spcAft>
                          <a:spcPts val="0"/>
                        </a:spcAft>
                      </a:pPr>
                      <a:r>
                        <a:rPr lang="en-US" sz="1800" b="0" kern="1200" dirty="0">
                          <a:solidFill>
                            <a:schemeClr val="dk1"/>
                          </a:solidFill>
                          <a:effectLst/>
                          <a:latin typeface="Arial" panose="020B0604020202020204" pitchFamily="34" charset="0"/>
                          <a:ea typeface="+mn-ea"/>
                          <a:cs typeface="Arial" panose="020B0604020202020204" pitchFamily="34" charset="0"/>
                        </a:rPr>
                        <a:t>Decide if the program is a good fit between J-1 Scholar and Department</a:t>
                      </a:r>
                    </a:p>
                    <a:p>
                      <a:pPr marL="0" marR="0" algn="l">
                        <a:lnSpc>
                          <a:spcPct val="107000"/>
                        </a:lnSpc>
                        <a:spcBef>
                          <a:spcPts val="0"/>
                        </a:spcBef>
                        <a:spcAft>
                          <a:spcPts val="0"/>
                        </a:spcAft>
                      </a:pPr>
                      <a:r>
                        <a:rPr lang="en-US" sz="1800" kern="1200" dirty="0">
                          <a:solidFill>
                            <a:schemeClr val="dk1"/>
                          </a:solidFill>
                          <a:effectLst/>
                          <a:latin typeface="Arial" panose="020B0604020202020204" pitchFamily="34" charset="0"/>
                          <a:ea typeface="+mn-ea"/>
                          <a:cs typeface="Arial" panose="020B0604020202020204" pitchFamily="34" charset="0"/>
                        </a:rPr>
                        <a:t> </a:t>
                      </a:r>
                    </a:p>
                    <a:p>
                      <a:pPr marL="0" marR="0" algn="l">
                        <a:lnSpc>
                          <a:spcPct val="107000"/>
                        </a:lnSpc>
                        <a:spcBef>
                          <a:spcPts val="0"/>
                        </a:spcBef>
                        <a:spcAft>
                          <a:spcPts val="0"/>
                        </a:spcAft>
                      </a:pPr>
                      <a:endParaRPr lang="en-US" sz="18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800" kern="1200" dirty="0">
                          <a:solidFill>
                            <a:schemeClr val="dk1"/>
                          </a:solidFill>
                          <a:effectLst/>
                          <a:latin typeface="Arial" panose="020B0604020202020204" pitchFamily="34" charset="0"/>
                          <a:ea typeface="+mn-ea"/>
                          <a:cs typeface="Arial" panose="020B0604020202020204" pitchFamily="34" charset="0"/>
                        </a:rPr>
                        <a:t>If Dept extends DS-2019 to 5th Year Maximum, J-1 can apply for waiver once           DS-2019 is extended. </a:t>
                      </a:r>
                    </a:p>
                    <a:p>
                      <a:pPr marL="0" marR="0" algn="l">
                        <a:lnSpc>
                          <a:spcPct val="107000"/>
                        </a:lnSpc>
                        <a:spcBef>
                          <a:spcPts val="0"/>
                        </a:spcBef>
                        <a:spcAft>
                          <a:spcPts val="0"/>
                        </a:spcAft>
                      </a:pPr>
                      <a:endParaRPr lang="en-US" sz="1800" kern="1200" dirty="0">
                        <a:solidFill>
                          <a:schemeClr val="dk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pPr>
                      <a:r>
                        <a:rPr lang="en-US" sz="1800" b="1" kern="1200" dirty="0">
                          <a:solidFill>
                            <a:schemeClr val="dk1"/>
                          </a:solidFill>
                          <a:effectLst/>
                          <a:latin typeface="Arial" panose="020B0604020202020204" pitchFamily="34" charset="0"/>
                          <a:ea typeface="+mn-ea"/>
                          <a:cs typeface="Arial" panose="020B0604020202020204" pitchFamily="34" charset="0"/>
                        </a:rPr>
                        <a:t>Do not apply for a waiver if DS-2019 is only extended through the 3rd or 4th Year.</a:t>
                      </a:r>
                    </a:p>
                    <a:p>
                      <a:pPr marL="0" marR="0" algn="l">
                        <a:lnSpc>
                          <a:spcPct val="107000"/>
                        </a:lnSpc>
                        <a:spcBef>
                          <a:spcPts val="0"/>
                        </a:spcBef>
                        <a:spcAft>
                          <a:spcPts val="0"/>
                        </a:spcAft>
                      </a:pPr>
                      <a:r>
                        <a:rPr lang="en-US" sz="1800" kern="1200" dirty="0">
                          <a:solidFill>
                            <a:schemeClr val="dk1"/>
                          </a:solidFill>
                          <a:effectLst/>
                          <a:latin typeface="Arial" panose="020B0604020202020204" pitchFamily="34" charset="0"/>
                          <a:ea typeface="+mn-ea"/>
                          <a:cs typeface="Arial" panose="020B0604020202020204" pitchFamily="34" charset="0"/>
                        </a:rPr>
                        <a:t> </a:t>
                      </a:r>
                    </a:p>
                    <a:p>
                      <a:pPr marL="0" marR="0" algn="l">
                        <a:lnSpc>
                          <a:spcPct val="107000"/>
                        </a:lnSpc>
                        <a:spcBef>
                          <a:spcPts val="0"/>
                        </a:spcBef>
                        <a:spcAft>
                          <a:spcPts val="0"/>
                        </a:spcAft>
                      </a:pPr>
                      <a:r>
                        <a:rPr lang="en-US" sz="1800" kern="1200" dirty="0">
                          <a:solidFill>
                            <a:schemeClr val="dk1"/>
                          </a:solidFill>
                          <a:effectLst/>
                          <a:latin typeface="Arial" panose="020B0604020202020204" pitchFamily="34" charset="0"/>
                          <a:ea typeface="+mn-ea"/>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800" kern="1200" dirty="0">
                          <a:solidFill>
                            <a:schemeClr val="dk1"/>
                          </a:solidFill>
                          <a:effectLst/>
                          <a:latin typeface="Arial" panose="020B0604020202020204" pitchFamily="34" charset="0"/>
                          <a:ea typeface="+mn-ea"/>
                          <a:cs typeface="Arial" panose="020B0604020202020204" pitchFamily="34" charset="0"/>
                        </a:rPr>
                        <a:t>J-1 should apply for a waiver no later than the middle of 4th year but only after J program has been extended for full 5 years</a:t>
                      </a:r>
                    </a:p>
                    <a:p>
                      <a:pPr marL="0" marR="0" algn="l">
                        <a:lnSpc>
                          <a:spcPct val="107000"/>
                        </a:lnSpc>
                        <a:spcBef>
                          <a:spcPts val="0"/>
                        </a:spcBef>
                        <a:spcAft>
                          <a:spcPts val="0"/>
                        </a:spcAft>
                      </a:pPr>
                      <a:endParaRPr lang="en-US" sz="18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07000"/>
                        </a:lnSpc>
                        <a:spcBef>
                          <a:spcPts val="0"/>
                        </a:spcBef>
                        <a:spcAft>
                          <a:spcPts val="0"/>
                        </a:spcAft>
                      </a:pPr>
                      <a:r>
                        <a:rPr lang="en-US" sz="1800" kern="1200" dirty="0">
                          <a:solidFill>
                            <a:schemeClr val="dk1"/>
                          </a:solidFill>
                          <a:effectLst/>
                          <a:latin typeface="Arial" panose="020B0604020202020204" pitchFamily="34" charset="0"/>
                          <a:ea typeface="+mn-ea"/>
                          <a:cs typeface="Arial" panose="020B0604020202020204" pitchFamily="34" charset="0"/>
                        </a:rPr>
                        <a:t>Employer should submit H-1B Petition at least 3 months prior to the end of J Program but only if J-1 Residency Requirement has been satisfied or if J-1 has Advisory Opinion indicating s/he is not subject to the Requirement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6967626"/>
                  </a:ext>
                </a:extLst>
              </a:tr>
            </a:tbl>
          </a:graphicData>
        </a:graphic>
      </p:graphicFrame>
    </p:spTree>
    <p:extLst>
      <p:ext uri="{BB962C8B-B14F-4D97-AF65-F5344CB8AC3E}">
        <p14:creationId xmlns:p14="http://schemas.microsoft.com/office/powerpoint/2010/main" val="621476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267201" y="457200"/>
            <a:ext cx="5730875" cy="609600"/>
          </a:xfrm>
        </p:spPr>
        <p:txBody>
          <a:bodyPr>
            <a:normAutofit/>
          </a:bodyPr>
          <a:lstStyle/>
          <a:p>
            <a:pPr>
              <a:defRPr/>
            </a:pPr>
            <a:r>
              <a:rPr lang="en-US" altLang="en-US" sz="3600" b="1" dirty="0">
                <a:latin typeface="Arial" panose="020B0604020202020204" pitchFamily="34" charset="0"/>
                <a:cs typeface="Arial" panose="020B0604020202020204" pitchFamily="34" charset="0"/>
                <a:hlinkClick r:id="rId2"/>
              </a:rPr>
              <a:t>H-1B Processing Fees</a:t>
            </a:r>
            <a:endParaRPr lang="en-US" alt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5835" y="1167319"/>
            <a:ext cx="11870695" cy="5462081"/>
          </a:xfrm>
        </p:spPr>
        <p:txBody>
          <a:bodyPr rtlCol="0">
            <a:normAutofit lnSpcReduction="10000"/>
          </a:bodyPr>
          <a:lstStyle/>
          <a:p>
            <a:pPr marL="0" indent="0">
              <a:buNone/>
              <a:defRPr/>
            </a:pPr>
            <a:r>
              <a:rPr lang="en-US" dirty="0">
                <a:latin typeface="Arial" panose="020B0604020202020204" pitchFamily="34" charset="0"/>
                <a:cs typeface="Arial" panose="020B0604020202020204" pitchFamily="34" charset="0"/>
              </a:rPr>
              <a:t>Departments are required to pay mandatory processing fees associated with H-1B employment:</a:t>
            </a:r>
          </a:p>
          <a:p>
            <a:pPr lvl="1">
              <a:buFont typeface="Wingdings" panose="05000000000000000000" pitchFamily="2" charset="2"/>
              <a:buChar char="§"/>
              <a:defRPr/>
            </a:pPr>
            <a:r>
              <a:rPr lang="en-US" dirty="0">
                <a:latin typeface="Arial" panose="020B0604020202020204" pitchFamily="34" charset="0"/>
                <a:cs typeface="Arial" panose="020B0604020202020204" pitchFamily="34" charset="0"/>
              </a:rPr>
              <a:t>$460 Application fee is required for every H-1B  Petition  </a:t>
            </a:r>
          </a:p>
          <a:p>
            <a:pPr lvl="1">
              <a:buFont typeface="Wingdings" panose="05000000000000000000" pitchFamily="2" charset="2"/>
              <a:buChar char="§"/>
              <a:defRPr/>
            </a:pPr>
            <a:r>
              <a:rPr lang="en-US" dirty="0">
                <a:latin typeface="Arial" panose="020B0604020202020204" pitchFamily="34" charset="0"/>
                <a:cs typeface="Arial" panose="020B0604020202020204" pitchFamily="34" charset="0"/>
              </a:rPr>
              <a:t>$500 “anti-fraud” fee is required for New Employment and Transfer Petitions </a:t>
            </a:r>
          </a:p>
          <a:p>
            <a:pPr lvl="1">
              <a:buFont typeface="Wingdings" panose="05000000000000000000" pitchFamily="2" charset="2"/>
              <a:buChar char="§"/>
              <a:defRPr/>
            </a:pPr>
            <a:r>
              <a:rPr lang="en-US" dirty="0">
                <a:latin typeface="Arial" panose="020B0604020202020204" pitchFamily="34" charset="0"/>
                <a:cs typeface="Arial" panose="020B0604020202020204" pitchFamily="34" charset="0"/>
              </a:rPr>
              <a:t>If expedited processing is required for Business Purposes, Dept must pay the $2500 Premium Processing fee ($2805 as of 2/26/24); if expediting is due to personal reasons like travel for a wedding, H-1B can be asked to pay the Premium Processing fee. </a:t>
            </a:r>
          </a:p>
          <a:p>
            <a:pPr lvl="1">
              <a:buFont typeface="Wingdings" panose="05000000000000000000" pitchFamily="2" charset="2"/>
              <a:buChar char="§"/>
              <a:defRPr/>
            </a:pPr>
            <a:r>
              <a:rPr lang="en-US" dirty="0">
                <a:latin typeface="Arial" panose="020B0604020202020204" pitchFamily="34" charset="0"/>
                <a:cs typeface="Arial" panose="020B0604020202020204" pitchFamily="34" charset="0"/>
              </a:rPr>
              <a:t>$2500 ($2805) is in addition  to the $460 regular processing fee.</a:t>
            </a:r>
          </a:p>
          <a:p>
            <a:pPr lvl="1">
              <a:buFont typeface="Wingdings" panose="05000000000000000000" pitchFamily="2" charset="2"/>
              <a:buChar char="§"/>
              <a:defRPr/>
            </a:pPr>
            <a:r>
              <a:rPr lang="en-US" dirty="0">
                <a:latin typeface="Arial" panose="020B0604020202020204" pitchFamily="34" charset="0"/>
                <a:cs typeface="Arial" panose="020B0604020202020204" pitchFamily="34" charset="0"/>
              </a:rPr>
              <a:t>Hiring departments may also choose, but are not required, to pay the current $370  fee for applications of dependents of employees in H-1B status</a:t>
            </a:r>
          </a:p>
          <a:p>
            <a:r>
              <a:rPr lang="en-US" b="1" dirty="0">
                <a:latin typeface="Arial" panose="020B0604020202020204" pitchFamily="34" charset="0"/>
                <a:cs typeface="Arial" panose="020B0604020202020204" pitchFamily="34" charset="0"/>
              </a:rPr>
              <a:t>Either complete multiple G-1450 Forms or request separate checks...the H-1B petition will be rejected if the fees are combined in one G-1450 or check. Either use all G-1450 Forms or all checks.</a:t>
            </a:r>
          </a:p>
          <a:p>
            <a:r>
              <a:rPr lang="en-US" b="1" dirty="0"/>
              <a:t> </a:t>
            </a:r>
          </a:p>
          <a:p>
            <a:pPr>
              <a:defRPr/>
            </a:pPr>
            <a:endParaRPr lang="en-US" dirty="0">
              <a:latin typeface="Arial" panose="020B0604020202020204" pitchFamily="34" charset="0"/>
              <a:cs typeface="Arial" panose="020B0604020202020204" pitchFamily="34" charset="0"/>
            </a:endParaRPr>
          </a:p>
          <a:p>
            <a:pPr marL="0" indent="0">
              <a:buNone/>
              <a:defRPr/>
            </a:pPr>
            <a:endParaRPr lang="en-US" dirty="0"/>
          </a:p>
        </p:txBody>
      </p:sp>
    </p:spTree>
    <p:extLst>
      <p:ext uri="{BB962C8B-B14F-4D97-AF65-F5344CB8AC3E}">
        <p14:creationId xmlns:p14="http://schemas.microsoft.com/office/powerpoint/2010/main" val="546849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026"/>
          <p:cNvSpPr>
            <a:spLocks noGrp="1" noChangeArrowheads="1"/>
          </p:cNvSpPr>
          <p:nvPr>
            <p:ph type="title"/>
          </p:nvPr>
        </p:nvSpPr>
        <p:spPr>
          <a:xfrm>
            <a:off x="276837" y="271670"/>
            <a:ext cx="9652354" cy="592396"/>
          </a:xfrm>
        </p:spPr>
        <p:txBody>
          <a:bodyPr>
            <a:noAutofit/>
          </a:bodyPr>
          <a:lstStyle/>
          <a:p>
            <a:pPr>
              <a:defRPr/>
            </a:pPr>
            <a:r>
              <a:rPr lang="en-US" sz="3200" b="1" dirty="0">
                <a:latin typeface="Arial" panose="020B0604020202020204" pitchFamily="34" charset="0"/>
                <a:cs typeface="Arial" panose="020B0604020202020204" pitchFamily="34" charset="0"/>
              </a:rPr>
              <a:t>When Can H-1B Employment Begin? </a:t>
            </a:r>
          </a:p>
        </p:txBody>
      </p:sp>
      <p:sp>
        <p:nvSpPr>
          <p:cNvPr id="31747" name="Rectangle 1027"/>
          <p:cNvSpPr>
            <a:spLocks noGrp="1" noChangeArrowheads="1"/>
          </p:cNvSpPr>
          <p:nvPr>
            <p:ph idx="1"/>
          </p:nvPr>
        </p:nvSpPr>
        <p:spPr>
          <a:xfrm>
            <a:off x="168965" y="1073791"/>
            <a:ext cx="11897139" cy="5525792"/>
          </a:xfrm>
        </p:spPr>
        <p:txBody>
          <a:bodyPr>
            <a:noAutofit/>
          </a:bodyPr>
          <a:lstStyle/>
          <a:p>
            <a:pPr marL="265113" indent="-265113">
              <a:buFont typeface="Wingdings 2" panose="05020102010507070707" pitchFamily="18" charset="2"/>
              <a:buChar char=""/>
            </a:pPr>
            <a:r>
              <a:rPr lang="en-US" altLang="en-US" b="1" dirty="0">
                <a:latin typeface="Arial" panose="020B0604020202020204" pitchFamily="34" charset="0"/>
                <a:cs typeface="Arial" panose="020B0604020202020204" pitchFamily="34" charset="0"/>
              </a:rPr>
              <a:t>H-1B New Employment/Consular Processing Petitions (Abroad) </a:t>
            </a:r>
          </a:p>
          <a:p>
            <a:pPr marL="598932" lvl="1">
              <a:buFont typeface="Wingdings" panose="05000000000000000000" pitchFamily="2" charset="2"/>
              <a:buChar char="§"/>
            </a:pPr>
            <a:r>
              <a:rPr lang="en-US" altLang="en-US" dirty="0">
                <a:latin typeface="Arial" panose="020B0604020202020204" pitchFamily="34" charset="0"/>
                <a:cs typeface="Arial" panose="020B0604020202020204" pitchFamily="34" charset="0"/>
              </a:rPr>
              <a:t>Once USCIS approved our H-1B petition and ISSS receives the ORIGINAL Approval Notice from USCIS, ISSS will mail the original Approval Notice to applicant abroad</a:t>
            </a:r>
          </a:p>
          <a:p>
            <a:pPr marL="598932" lvl="1">
              <a:buFont typeface="Wingdings" panose="05000000000000000000" pitchFamily="2" charset="2"/>
              <a:buChar char="§"/>
            </a:pPr>
            <a:r>
              <a:rPr lang="en-US" altLang="en-US" dirty="0">
                <a:latin typeface="Arial" panose="020B0604020202020204" pitchFamily="34" charset="0"/>
                <a:cs typeface="Arial" panose="020B0604020202020204" pitchFamily="34" charset="0"/>
              </a:rPr>
              <a:t>Applicant schedules a visa interview with US Consulate abroad (Canadian citizens do not need a US visa stamp)</a:t>
            </a:r>
          </a:p>
          <a:p>
            <a:pPr marL="598932" lvl="1">
              <a:buFont typeface="Wingdings" panose="05000000000000000000" pitchFamily="2" charset="2"/>
              <a:buChar char="§"/>
            </a:pPr>
            <a:r>
              <a:rPr lang="en-US" altLang="en-US" dirty="0">
                <a:latin typeface="Arial" panose="020B0604020202020204" pitchFamily="34" charset="0"/>
                <a:cs typeface="Arial" panose="020B0604020202020204" pitchFamily="34" charset="0"/>
              </a:rPr>
              <a:t>Applicant receives H-1B visa stamp</a:t>
            </a:r>
          </a:p>
          <a:p>
            <a:pPr marL="598932" lvl="1">
              <a:buFont typeface="Wingdings" panose="05000000000000000000" pitchFamily="2" charset="2"/>
              <a:buChar char="§"/>
            </a:pPr>
            <a:r>
              <a:rPr lang="en-US" altLang="en-US" dirty="0">
                <a:latin typeface="Arial" panose="020B0604020202020204" pitchFamily="34" charset="0"/>
                <a:cs typeface="Arial" panose="020B0604020202020204" pitchFamily="34" charset="0"/>
              </a:rPr>
              <a:t>Applicant enters the US in H-1B status </a:t>
            </a:r>
          </a:p>
          <a:p>
            <a:pPr marL="598932" lvl="1">
              <a:buFont typeface="Wingdings" panose="05000000000000000000" pitchFamily="2" charset="2"/>
              <a:buChar char="§"/>
            </a:pPr>
            <a:r>
              <a:rPr lang="en-US" altLang="en-US" dirty="0">
                <a:latin typeface="Arial" panose="020B0604020202020204" pitchFamily="34" charset="0"/>
                <a:cs typeface="Arial" panose="020B0604020202020204" pitchFamily="34" charset="0"/>
              </a:rPr>
              <a:t>Once HR clears applicant for employment, s/he can begin working</a:t>
            </a:r>
          </a:p>
          <a:p>
            <a:pPr marL="256032" lvl="1" indent="0">
              <a:buNone/>
            </a:pPr>
            <a:endParaRPr lang="en-US" altLang="en-US" dirty="0">
              <a:latin typeface="Arial" panose="020B0604020202020204" pitchFamily="34" charset="0"/>
              <a:cs typeface="Arial" panose="020B0604020202020204" pitchFamily="34" charset="0"/>
            </a:endParaRPr>
          </a:p>
          <a:p>
            <a:pPr marL="265113" indent="-265113">
              <a:buFont typeface="Wingdings 2" panose="05020102010507070707" pitchFamily="18" charset="2"/>
              <a:buChar char=""/>
            </a:pPr>
            <a:r>
              <a:rPr lang="en-US" altLang="en-US" b="1" dirty="0">
                <a:latin typeface="Arial" panose="020B0604020202020204" pitchFamily="34" charset="0"/>
                <a:cs typeface="Arial" panose="020B0604020202020204" pitchFamily="34" charset="0"/>
              </a:rPr>
              <a:t>H-1B New Employment/Change of Status Petitions (In the US) </a:t>
            </a:r>
            <a:endParaRPr lang="en-US" altLang="en-US" dirty="0">
              <a:latin typeface="Arial" panose="020B0604020202020204" pitchFamily="34" charset="0"/>
              <a:cs typeface="Arial" panose="020B0604020202020204" pitchFamily="34" charset="0"/>
            </a:endParaRPr>
          </a:p>
          <a:p>
            <a:pPr marL="598932" lvl="1">
              <a:buFont typeface="Wingdings" panose="05000000000000000000" pitchFamily="2" charset="2"/>
              <a:buChar char="§"/>
            </a:pPr>
            <a:r>
              <a:rPr lang="en-US" altLang="en-US" dirty="0">
                <a:latin typeface="Arial" panose="020B0604020202020204" pitchFamily="34" charset="0"/>
                <a:cs typeface="Arial" panose="020B0604020202020204" pitchFamily="34" charset="0"/>
              </a:rPr>
              <a:t>Employment may not begin until ISSS receives the ORIGINAL Approval Notice </a:t>
            </a:r>
          </a:p>
          <a:p>
            <a:pPr marL="598932" lvl="1">
              <a:buFont typeface="Wingdings" panose="05000000000000000000" pitchFamily="2" charset="2"/>
              <a:buChar char="§"/>
            </a:pPr>
            <a:r>
              <a:rPr lang="en-US" altLang="en-US" dirty="0">
                <a:latin typeface="Arial" panose="020B0604020202020204" pitchFamily="34" charset="0"/>
                <a:cs typeface="Arial" panose="020B0604020202020204" pitchFamily="34" charset="0"/>
              </a:rPr>
              <a:t>HR must clear applicant for employment </a:t>
            </a:r>
          </a:p>
          <a:p>
            <a:pPr marL="0" indent="0">
              <a:buNone/>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33107"/>
      </p:ext>
    </p:extLst>
  </p:cSld>
  <p:clrMapOvr>
    <a:masterClrMapping/>
  </p:clrMapOvr>
  <p:transition spd="med">
    <p:strips dir="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026"/>
          <p:cNvSpPr>
            <a:spLocks noGrp="1" noChangeArrowheads="1"/>
          </p:cNvSpPr>
          <p:nvPr>
            <p:ph type="title"/>
          </p:nvPr>
        </p:nvSpPr>
        <p:spPr>
          <a:xfrm>
            <a:off x="276837" y="271670"/>
            <a:ext cx="9652354" cy="592396"/>
          </a:xfrm>
        </p:spPr>
        <p:txBody>
          <a:bodyPr>
            <a:noAutofit/>
          </a:bodyPr>
          <a:lstStyle/>
          <a:p>
            <a:pPr>
              <a:defRPr/>
            </a:pPr>
            <a:r>
              <a:rPr lang="en-US" sz="3200" b="1" dirty="0">
                <a:latin typeface="Arial" panose="020B0604020202020204" pitchFamily="34" charset="0"/>
                <a:cs typeface="Arial" panose="020B0604020202020204" pitchFamily="34" charset="0"/>
              </a:rPr>
              <a:t>When Can H-1B Employment Begin? </a:t>
            </a:r>
          </a:p>
        </p:txBody>
      </p:sp>
      <p:sp>
        <p:nvSpPr>
          <p:cNvPr id="31747" name="Rectangle 1027"/>
          <p:cNvSpPr>
            <a:spLocks noGrp="1" noChangeArrowheads="1"/>
          </p:cNvSpPr>
          <p:nvPr>
            <p:ph idx="1"/>
          </p:nvPr>
        </p:nvSpPr>
        <p:spPr>
          <a:xfrm>
            <a:off x="168965" y="1073791"/>
            <a:ext cx="11897139" cy="5525792"/>
          </a:xfrm>
        </p:spPr>
        <p:txBody>
          <a:bodyPr>
            <a:noAutofit/>
          </a:bodyPr>
          <a:lstStyle/>
          <a:p>
            <a:pPr marL="265113" indent="-265113">
              <a:buFont typeface="Wingdings 2" panose="05020102010507070707" pitchFamily="18" charset="2"/>
              <a:buChar char=""/>
            </a:pPr>
            <a:r>
              <a:rPr lang="en-US" altLang="en-US" b="1" dirty="0">
                <a:latin typeface="Arial" panose="020B0604020202020204" pitchFamily="34" charset="0"/>
                <a:cs typeface="Arial" panose="020B0604020202020204" pitchFamily="34" charset="0"/>
              </a:rPr>
              <a:t>H-1B Transfer Petition </a:t>
            </a:r>
            <a:endParaRPr lang="en-US" altLang="en-US" dirty="0">
              <a:latin typeface="Arial" panose="020B0604020202020204" pitchFamily="34" charset="0"/>
              <a:cs typeface="Arial" panose="020B0604020202020204" pitchFamily="34" charset="0"/>
            </a:endParaRPr>
          </a:p>
          <a:p>
            <a:pPr lvl="2" indent="-342900">
              <a:buFont typeface="Wingdings" panose="05000000000000000000" pitchFamily="2" charset="2"/>
              <a:buChar char="§"/>
            </a:pPr>
            <a:r>
              <a:rPr lang="en-US" altLang="en-US" sz="2400" i="0" dirty="0">
                <a:latin typeface="Arial" panose="020B0604020202020204" pitchFamily="34" charset="0"/>
                <a:cs typeface="Arial" panose="020B0604020202020204" pitchFamily="34" charset="0"/>
              </a:rPr>
              <a:t>ISSS must receive notice that USCIS has received our H-1B Petition before applicant can begin employment with Temple</a:t>
            </a:r>
          </a:p>
          <a:p>
            <a:pPr lvl="2" indent="-342900">
              <a:buFont typeface="Wingdings" panose="05000000000000000000" pitchFamily="2" charset="2"/>
              <a:buChar char="§"/>
            </a:pPr>
            <a:r>
              <a:rPr lang="en-US" altLang="en-US" sz="2400" i="0" dirty="0">
                <a:latin typeface="Arial" panose="020B0604020202020204" pitchFamily="34" charset="0"/>
                <a:cs typeface="Arial" panose="020B0604020202020204" pitchFamily="34" charset="0"/>
              </a:rPr>
              <a:t>HR must clear applicant for employment</a:t>
            </a:r>
          </a:p>
          <a:p>
            <a:pPr lvl="2" indent="-342900">
              <a:buFont typeface="Wingdings" panose="05000000000000000000" pitchFamily="2" charset="2"/>
              <a:buChar char="§"/>
            </a:pPr>
            <a:r>
              <a:rPr lang="en-US" altLang="en-US" sz="2400" i="0" dirty="0">
                <a:latin typeface="Arial" panose="020B0604020202020204" pitchFamily="34" charset="0"/>
                <a:cs typeface="Arial" panose="020B0604020202020204" pitchFamily="34" charset="0"/>
              </a:rPr>
              <a:t>Note that many employees do not wish to resign from their current employer until the Temple petition has been approved, so Department may wish to Premium Process the petition</a:t>
            </a:r>
          </a:p>
          <a:p>
            <a:pPr marL="265113" indent="-265113">
              <a:buFont typeface="Wingdings 2" panose="05020102010507070707" pitchFamily="18" charset="2"/>
              <a:buChar char=""/>
            </a:pPr>
            <a:r>
              <a:rPr lang="en-US" altLang="en-US" b="1" dirty="0">
                <a:latin typeface="Arial" panose="020B0604020202020204" pitchFamily="34" charset="0"/>
                <a:cs typeface="Arial" panose="020B0604020202020204" pitchFamily="34" charset="0"/>
              </a:rPr>
              <a:t>H-1B Extension Petitions </a:t>
            </a:r>
          </a:p>
          <a:p>
            <a:pPr marL="598932" lvl="1">
              <a:buFont typeface="Wingdings" panose="05000000000000000000" pitchFamily="2" charset="2"/>
              <a:buChar char="§"/>
            </a:pPr>
            <a:r>
              <a:rPr lang="en-US" altLang="en-US" dirty="0">
                <a:latin typeface="Arial" panose="020B0604020202020204" pitchFamily="34" charset="0"/>
                <a:cs typeface="Arial" panose="020B0604020202020204" pitchFamily="34" charset="0"/>
              </a:rPr>
              <a:t>Employee may continue employment for 240 days past her/his current H-1B Approval Notice expiration date while waiting for approval of the new petition provided USCIS receives the H-1B petition before the current TU H-1B expiration date and H-1B does not travel outside the US. If employee will travel abroad, Premium Processing may be required.</a:t>
            </a:r>
          </a:p>
          <a:p>
            <a:pPr marL="598932" lvl="1">
              <a:buFont typeface="Wingdings" panose="05000000000000000000" pitchFamily="2" charset="2"/>
              <a:buChar char="§"/>
            </a:pPr>
            <a:endParaRPr lang="en-US" altLang="en-US" dirty="0">
              <a:latin typeface="Arial" panose="020B0604020202020204" pitchFamily="34" charset="0"/>
              <a:cs typeface="Arial" panose="020B0604020202020204" pitchFamily="34" charset="0"/>
            </a:endParaRPr>
          </a:p>
          <a:p>
            <a:pPr marL="256032" lvl="1" indent="0" algn="ctr">
              <a:buNone/>
            </a:pPr>
            <a:r>
              <a:rPr lang="en-US" altLang="en-US" b="1" dirty="0">
                <a:latin typeface="Arial" panose="020B0604020202020204" pitchFamily="34" charset="0"/>
                <a:cs typeface="Arial" panose="020B0604020202020204" pitchFamily="34" charset="0"/>
              </a:rPr>
              <a:t>Best Practice is to submit a complete H-1B Application as soon as possible!</a:t>
            </a:r>
          </a:p>
        </p:txBody>
      </p:sp>
    </p:spTree>
    <p:extLst>
      <p:ext uri="{BB962C8B-B14F-4D97-AF65-F5344CB8AC3E}">
        <p14:creationId xmlns:p14="http://schemas.microsoft.com/office/powerpoint/2010/main" val="693225718"/>
      </p:ext>
    </p:extLst>
  </p:cSld>
  <p:clrMapOvr>
    <a:masterClrMapping/>
  </p:clrMapOvr>
  <p:transition spd="med">
    <p:strips dir="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0304" y="228600"/>
            <a:ext cx="11861441" cy="917620"/>
          </a:xfrm>
        </p:spPr>
        <p:txBody>
          <a:bodyPr>
            <a:normAutofit/>
          </a:bodyPr>
          <a:lstStyle/>
          <a:p>
            <a:pPr>
              <a:defRPr/>
            </a:pPr>
            <a:r>
              <a:rPr lang="en-US" altLang="en-US" sz="3600" b="1" dirty="0">
                <a:latin typeface="Arial" panose="020B0604020202020204" pitchFamily="34" charset="0"/>
                <a:cs typeface="Arial" panose="020B0604020202020204" pitchFamily="34" charset="0"/>
                <a:hlinkClick r:id="rId2"/>
              </a:rPr>
              <a:t>Application Process for Employment in H-1B Status</a:t>
            </a:r>
            <a:endParaRPr lang="en-US" altLang="en-US" sz="3600" b="1" dirty="0">
              <a:latin typeface="Arial" panose="020B0604020202020204" pitchFamily="34" charset="0"/>
              <a:cs typeface="Arial" panose="020B0604020202020204" pitchFamily="34" charset="0"/>
            </a:endParaRPr>
          </a:p>
        </p:txBody>
      </p:sp>
      <p:sp>
        <p:nvSpPr>
          <p:cNvPr id="17411" name="Content Placeholder 2"/>
          <p:cNvSpPr>
            <a:spLocks noGrp="1"/>
          </p:cNvSpPr>
          <p:nvPr>
            <p:ph idx="1"/>
          </p:nvPr>
        </p:nvSpPr>
        <p:spPr>
          <a:xfrm>
            <a:off x="180303" y="1828800"/>
            <a:ext cx="11861441" cy="4919730"/>
          </a:xfrm>
        </p:spPr>
        <p:txBody>
          <a:bodyPr>
            <a:normAutofit/>
          </a:bodyPr>
          <a:lstStyle/>
          <a:p>
            <a:pPr eaLnBrk="1" hangingPunct="1"/>
            <a:r>
              <a:rPr lang="en-US" altLang="en-US" sz="3200" dirty="0">
                <a:latin typeface="Arial" panose="020B0604020202020204" pitchFamily="34" charset="0"/>
                <a:cs typeface="Arial" panose="020B0604020202020204" pitchFamily="34" charset="0"/>
              </a:rPr>
              <a:t>Please review USCIS’ Estimated Processing Times when choosing a Requested Start Date. Current estimated time required to process an H-1B petition without Premium Processing is between 2-3 months. isss.temple.edu/faculty-staff-and-researchers/international-employees/h-1b-applicants/h-1b-specialty-occupation-workers/estimated-employment-start-times</a:t>
            </a:r>
          </a:p>
          <a:p>
            <a:pPr eaLnBrk="1" hangingPunct="1"/>
            <a:endParaRPr lang="en-US" altLang="en-US" sz="3200" dirty="0">
              <a:latin typeface="Arial" panose="020B0604020202020204" pitchFamily="34" charset="0"/>
              <a:cs typeface="Arial" panose="020B0604020202020204" pitchFamily="34" charset="0"/>
            </a:endParaRPr>
          </a:p>
          <a:p>
            <a:pPr eaLnBrk="1" hangingPunct="1"/>
            <a:r>
              <a:rPr lang="en-US" altLang="en-US" sz="3200" dirty="0">
                <a:latin typeface="Arial" panose="020B0604020202020204" pitchFamily="34" charset="0"/>
                <a:cs typeface="Arial" panose="020B0604020202020204" pitchFamily="34" charset="0"/>
              </a:rPr>
              <a:t>Most initial H-1B petitions will require Premium Processing ($2500 ($2805) in addition to $460 and $500 fees)</a:t>
            </a:r>
          </a:p>
          <a:p>
            <a:pPr eaLnBrk="1" hangingPunct="1"/>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500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783" y="381000"/>
            <a:ext cx="11777869" cy="6324600"/>
          </a:xfrm>
        </p:spPr>
        <p:txBody>
          <a:bodyPr rtlCol="0">
            <a:normAutofit/>
          </a:bodyPr>
          <a:lstStyle/>
          <a:p>
            <a:pPr>
              <a:defRPr/>
            </a:pPr>
            <a:r>
              <a:rPr lang="en-US" sz="2600" dirty="0">
                <a:latin typeface="Arial" panose="020B0604020202020204" pitchFamily="34" charset="0"/>
                <a:cs typeface="Arial" panose="020B0604020202020204" pitchFamily="34" charset="0"/>
              </a:rPr>
              <a:t> </a:t>
            </a:r>
            <a:r>
              <a:rPr lang="en-US" sz="3200" b="1" spc="-120" dirty="0">
                <a:solidFill>
                  <a:schemeClr val="accent1"/>
                </a:solidFill>
                <a:latin typeface="Arial" panose="020B0604020202020204" pitchFamily="34" charset="0"/>
                <a:ea typeface="+mj-ea"/>
                <a:cs typeface="Arial" panose="020B0604020202020204" pitchFamily="34" charset="0"/>
                <a:hlinkClick r:id="rId2"/>
              </a:rPr>
              <a:t>H-4 Dependents</a:t>
            </a:r>
            <a:endParaRPr lang="en-US" sz="3200" b="1" spc="-120" dirty="0">
              <a:solidFill>
                <a:schemeClr val="accent1"/>
              </a:solidFill>
              <a:latin typeface="Arial" panose="020B0604020202020204" pitchFamily="34" charset="0"/>
              <a:ea typeface="+mj-ea"/>
              <a:cs typeface="Arial" panose="020B0604020202020204" pitchFamily="34" charset="0"/>
            </a:endParaRPr>
          </a:p>
          <a:p>
            <a:pPr marL="0" indent="0">
              <a:buNone/>
              <a:defRPr/>
            </a:pPr>
            <a:endParaRPr lang="en-US" sz="2000" b="1" dirty="0">
              <a:latin typeface="Arial" panose="020B0604020202020204" pitchFamily="34" charset="0"/>
              <a:cs typeface="Arial" panose="020B0604020202020204" pitchFamily="34" charset="0"/>
            </a:endParaRPr>
          </a:p>
          <a:p>
            <a:pPr marL="0" indent="0">
              <a:buNone/>
              <a:defRPr/>
            </a:pPr>
            <a:r>
              <a:rPr lang="en-US" sz="2400" b="1" dirty="0">
                <a:latin typeface="Arial" panose="020B0604020202020204" pitchFamily="34" charset="0"/>
                <a:cs typeface="Arial" panose="020B0604020202020204" pitchFamily="34" charset="0"/>
              </a:rPr>
              <a:t>Dependents outside the US: </a:t>
            </a:r>
            <a:r>
              <a:rPr lang="en-US" sz="2400" dirty="0">
                <a:latin typeface="Arial" panose="020B0604020202020204" pitchFamily="34" charset="0"/>
                <a:cs typeface="Arial" panose="020B0604020202020204" pitchFamily="34" charset="0"/>
              </a:rPr>
              <a:t>All dependents who plan to enter the US in H-4 status must apply for an  H-4 visa stamp at a US Consulate outside the US (except Canadian nationals).   </a:t>
            </a:r>
            <a:r>
              <a:rPr lang="en-US" u="sng" dirty="0">
                <a:latin typeface="Arial" panose="020B0604020202020204" pitchFamily="34" charset="0"/>
                <a:cs typeface="Arial" panose="020B0604020202020204" pitchFamily="34" charset="0"/>
              </a:rPr>
              <a:t>Applicant should</a:t>
            </a:r>
            <a:r>
              <a:rPr lang="en-US" sz="2400" u="sng" dirty="0">
                <a:latin typeface="Arial" panose="020B0604020202020204" pitchFamily="34" charset="0"/>
                <a:cs typeface="Arial" panose="020B0604020202020204" pitchFamily="34" charset="0"/>
              </a:rPr>
              <a:t> not submit a Form I-539 for Dependents who are not currently holding a non-immigrant status (i.e. H-4, J-2, F-2) in the US.</a:t>
            </a:r>
            <a:r>
              <a:rPr lang="en-US" sz="2400" dirty="0">
                <a:latin typeface="Arial" panose="020B0604020202020204" pitchFamily="34" charset="0"/>
                <a:cs typeface="Arial" panose="020B0604020202020204" pitchFamily="34" charset="0"/>
              </a:rPr>
              <a:t>   </a:t>
            </a:r>
          </a:p>
          <a:p>
            <a:pPr marL="0" indent="0">
              <a:buNone/>
              <a:defRPr/>
            </a:pPr>
            <a:endParaRPr lang="en-US" sz="2400" b="1" dirty="0">
              <a:latin typeface="Arial" panose="020B0604020202020204" pitchFamily="34" charset="0"/>
              <a:cs typeface="Arial" panose="020B0604020202020204" pitchFamily="34" charset="0"/>
            </a:endParaRPr>
          </a:p>
          <a:p>
            <a:pPr marL="0" indent="0">
              <a:buNone/>
              <a:defRPr/>
            </a:pPr>
            <a:r>
              <a:rPr lang="en-US" sz="2400" b="1" dirty="0">
                <a:latin typeface="Arial" panose="020B0604020202020204" pitchFamily="34" charset="0"/>
                <a:cs typeface="Arial" panose="020B0604020202020204" pitchFamily="34" charset="0"/>
              </a:rPr>
              <a:t>Dependents holding H-4 status or another non-immigrant status in US:  </a:t>
            </a:r>
            <a:r>
              <a:rPr lang="en-US" sz="2400" dirty="0">
                <a:latin typeface="Arial" panose="020B0604020202020204" pitchFamily="34" charset="0"/>
                <a:cs typeface="Arial" panose="020B0604020202020204" pitchFamily="34" charset="0"/>
              </a:rPr>
              <a:t>All dependents of the applicant who are already in the US and need to extend H-4 status or change status to H4 must complete and sign an I-539</a:t>
            </a:r>
          </a:p>
          <a:p>
            <a:pPr marL="0" indent="0">
              <a:buNone/>
              <a:defRPr/>
            </a:pPr>
            <a:endParaRPr lang="en-US" dirty="0">
              <a:latin typeface="Arial" panose="020B0604020202020204" pitchFamily="34" charset="0"/>
              <a:cs typeface="Arial" panose="020B0604020202020204" pitchFamily="34" charset="0"/>
            </a:endParaRPr>
          </a:p>
          <a:p>
            <a:pPr marL="0" indent="0">
              <a:buNone/>
              <a:defRPr/>
            </a:pPr>
            <a:r>
              <a:rPr lang="en-US" sz="2400" dirty="0">
                <a:latin typeface="Arial" panose="020B0604020202020204" pitchFamily="34" charset="0"/>
                <a:cs typeface="Arial" panose="020B0604020202020204" pitchFamily="34" charset="0"/>
                <a:hlinkClick r:id="rId2"/>
              </a:rPr>
              <a:t>isss.temple.edu/faculty-staff-and-researchers/international-employees/h-1b-applicants/h-4-dependents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563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79" y="365126"/>
            <a:ext cx="11261521" cy="792556"/>
          </a:xfrm>
        </p:spPr>
        <p:txBody>
          <a:bodyPr/>
          <a:lstStyle/>
          <a:p>
            <a:pPr>
              <a:defRPr/>
            </a:pPr>
            <a:r>
              <a:rPr lang="en-US" sz="3200" b="1" dirty="0">
                <a:latin typeface="Arial" panose="020B0604020202020204" pitchFamily="34" charset="0"/>
                <a:cs typeface="Arial" panose="020B0604020202020204" pitchFamily="34" charset="0"/>
              </a:rPr>
              <a:t> Essential Websites for Departmental Administrators</a:t>
            </a:r>
            <a:r>
              <a:rPr lang="en-US" sz="3200" dirty="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0483" name="Content Placeholder 2"/>
          <p:cNvSpPr>
            <a:spLocks noGrp="1"/>
          </p:cNvSpPr>
          <p:nvPr>
            <p:ph idx="1"/>
          </p:nvPr>
        </p:nvSpPr>
        <p:spPr>
          <a:xfrm>
            <a:off x="151002" y="1233182"/>
            <a:ext cx="11527475" cy="5511567"/>
          </a:xfrm>
        </p:spPr>
        <p:txBody>
          <a:bodyPr>
            <a:normAutofit/>
          </a:bodyPr>
          <a:lstStyle/>
          <a:p>
            <a:pPr>
              <a:buFont typeface="Wingdings" panose="05000000000000000000" pitchFamily="2" charset="2"/>
              <a:buChar char="§"/>
            </a:pPr>
            <a:endParaRPr lang="en-US" dirty="0"/>
          </a:p>
          <a:p>
            <a:pPr>
              <a:buFont typeface="Wingdings" panose="05000000000000000000" pitchFamily="2" charset="2"/>
              <a:buChar char="§"/>
            </a:pPr>
            <a:r>
              <a:rPr lang="en-US" sz="3200" dirty="0">
                <a:latin typeface="Arial" panose="020B0604020202020204" pitchFamily="34" charset="0"/>
                <a:cs typeface="Arial" panose="020B0604020202020204" pitchFamily="34" charset="0"/>
                <a:hlinkClick r:id="rId2" action="ppaction://hlinkfile"/>
              </a:rPr>
              <a:t>isss.temple.edu/hosting-departments/information-departments/tools-departments</a:t>
            </a: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US" dirty="0"/>
          </a:p>
          <a:p>
            <a:pPr>
              <a:buFont typeface="Wingdings" panose="05000000000000000000" pitchFamily="2" charset="2"/>
              <a:buChar char="§"/>
            </a:pPr>
            <a:r>
              <a:rPr lang="en-US" sz="3200" dirty="0">
                <a:latin typeface="Arial" panose="020B0604020202020204" pitchFamily="34" charset="0"/>
                <a:cs typeface="Arial" panose="020B0604020202020204" pitchFamily="34" charset="0"/>
                <a:hlinkClick r:id="rId3" action="ppaction://hlinkfile"/>
              </a:rPr>
              <a:t>isss.temple.edu/hosting-departments/information-departments/essential-information-departments</a:t>
            </a:r>
            <a:endParaRPr lang="en-US" sz="3200" dirty="0">
              <a:latin typeface="Arial" panose="020B0604020202020204" pitchFamily="34" charset="0"/>
              <a:cs typeface="Arial" panose="020B0604020202020204" pitchFamily="34" charset="0"/>
            </a:endParaRPr>
          </a:p>
          <a:p>
            <a:endParaRPr lang="en-US" dirty="0"/>
          </a:p>
          <a:p>
            <a:endParaRPr lang="en-US" dirty="0"/>
          </a:p>
          <a:p>
            <a:endParaRPr lang="en-US" dirty="0"/>
          </a:p>
        </p:txBody>
      </p:sp>
    </p:spTree>
    <p:extLst>
      <p:ext uri="{BB962C8B-B14F-4D97-AF65-F5344CB8AC3E}">
        <p14:creationId xmlns:p14="http://schemas.microsoft.com/office/powerpoint/2010/main" val="1659177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79" y="365126"/>
            <a:ext cx="11261521" cy="792556"/>
          </a:xfrm>
        </p:spPr>
        <p:txBody>
          <a:bodyPr>
            <a:normAutofit fontScale="90000"/>
          </a:bodyPr>
          <a:lstStyle/>
          <a:p>
            <a:pPr>
              <a:defRPr/>
            </a:pPr>
            <a:r>
              <a:rPr lang="en-US" sz="3200" b="1" dirty="0">
                <a:latin typeface="Arial" panose="020B0604020202020204" pitchFamily="34" charset="0"/>
                <a:cs typeface="Arial" panose="020B0604020202020204" pitchFamily="34" charset="0"/>
              </a:rPr>
              <a:t> </a:t>
            </a:r>
            <a:r>
              <a:rPr lang="en-US" sz="3600" b="1" dirty="0">
                <a:effectLst/>
                <a:latin typeface="Arial" panose="020B0604020202020204" pitchFamily="34" charset="0"/>
                <a:ea typeface="Calibri" panose="020F0502020204030204" pitchFamily="34" charset="0"/>
                <a:cs typeface="Times New Roman" panose="02020603050405020304" pitchFamily="18" charset="0"/>
              </a:rPr>
              <a:t>Optional Practical Training to H-1B Timeline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3200" b="1" dirty="0">
              <a:latin typeface="Arial" panose="020B0604020202020204" pitchFamily="34" charset="0"/>
              <a:cs typeface="Arial" panose="020B0604020202020204" pitchFamily="34" charset="0"/>
            </a:endParaRPr>
          </a:p>
        </p:txBody>
      </p:sp>
      <p:sp>
        <p:nvSpPr>
          <p:cNvPr id="20483" name="Content Placeholder 2"/>
          <p:cNvSpPr>
            <a:spLocks noGrp="1"/>
          </p:cNvSpPr>
          <p:nvPr>
            <p:ph idx="1"/>
          </p:nvPr>
        </p:nvSpPr>
        <p:spPr>
          <a:xfrm>
            <a:off x="151002" y="1057620"/>
            <a:ext cx="11527475" cy="5687130"/>
          </a:xfrm>
        </p:spPr>
        <p:txBody>
          <a:bodyPr>
            <a:normAutofit/>
          </a:bodyPr>
          <a:lstStyle/>
          <a:p>
            <a:pPr marL="0" indent="0">
              <a:buNone/>
            </a:pPr>
            <a:r>
              <a:rPr lang="en-US" dirty="0"/>
              <a:t> </a:t>
            </a:r>
            <a:endParaRPr lang="en-US" sz="3200" dirty="0">
              <a:latin typeface="Arial" panose="020B0604020202020204" pitchFamily="34" charset="0"/>
              <a:cs typeface="Arial" panose="020B0604020202020204" pitchFamily="34" charset="0"/>
            </a:endParaRPr>
          </a:p>
          <a:p>
            <a:endParaRPr lang="en-US" dirty="0"/>
          </a:p>
          <a:p>
            <a:endParaRPr lang="en-US" dirty="0"/>
          </a:p>
          <a:p>
            <a:endParaRPr lang="en-US" dirty="0"/>
          </a:p>
        </p:txBody>
      </p:sp>
      <p:pic>
        <p:nvPicPr>
          <p:cNvPr id="25" name="Picture 24">
            <a:extLst>
              <a:ext uri="{FF2B5EF4-FFF2-40B4-BE49-F238E27FC236}">
                <a16:creationId xmlns:a16="http://schemas.microsoft.com/office/drawing/2014/main" id="{829642CC-C486-4E79-7E9B-7D2F70D1A0CC}"/>
              </a:ext>
            </a:extLst>
          </p:cNvPr>
          <p:cNvPicPr>
            <a:picLocks noChangeAspect="1"/>
          </p:cNvPicPr>
          <p:nvPr/>
        </p:nvPicPr>
        <p:blipFill>
          <a:blip r:embed="rId2"/>
          <a:stretch>
            <a:fillRect/>
          </a:stretch>
        </p:blipFill>
        <p:spPr>
          <a:xfrm>
            <a:off x="151003" y="1201885"/>
            <a:ext cx="11687840" cy="4805510"/>
          </a:xfrm>
          <a:prstGeom prst="rect">
            <a:avLst/>
          </a:prstGeom>
        </p:spPr>
      </p:pic>
    </p:spTree>
    <p:extLst>
      <p:ext uri="{BB962C8B-B14F-4D97-AF65-F5344CB8AC3E}">
        <p14:creationId xmlns:p14="http://schemas.microsoft.com/office/powerpoint/2010/main" val="2342514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79" y="365126"/>
            <a:ext cx="11261521" cy="792556"/>
          </a:xfrm>
        </p:spPr>
        <p:txBody>
          <a:bodyPr/>
          <a:lstStyle/>
          <a:p>
            <a:pPr>
              <a:defRPr/>
            </a:pPr>
            <a:r>
              <a:rPr lang="en-US" sz="3200" b="1" dirty="0">
                <a:latin typeface="Arial" panose="020B0604020202020204" pitchFamily="34" charset="0"/>
                <a:cs typeface="Arial" panose="020B0604020202020204" pitchFamily="34" charset="0"/>
              </a:rPr>
              <a:t> Items Needed From Department</a:t>
            </a:r>
            <a:r>
              <a:rPr lang="en-US" sz="3200" dirty="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0483" name="Content Placeholder 2"/>
          <p:cNvSpPr>
            <a:spLocks noGrp="1"/>
          </p:cNvSpPr>
          <p:nvPr>
            <p:ph idx="1"/>
          </p:nvPr>
        </p:nvSpPr>
        <p:spPr>
          <a:xfrm>
            <a:off x="151002" y="1233182"/>
            <a:ext cx="11901451" cy="5511567"/>
          </a:xfrm>
        </p:spPr>
        <p:txBody>
          <a:bodyPr>
            <a:normAutofit lnSpcReduction="10000"/>
          </a:bodyPr>
          <a:lstStyle/>
          <a:p>
            <a:pPr>
              <a:buFont typeface="Wingdings" panose="05000000000000000000" pitchFamily="2" charset="2"/>
              <a:buChar char="§"/>
            </a:pPr>
            <a:r>
              <a:rPr lang="en-US" sz="2800" dirty="0">
                <a:latin typeface="Arial" panose="020B0604020202020204" pitchFamily="34" charset="0"/>
                <a:cs typeface="Arial" panose="020B0604020202020204" pitchFamily="34" charset="0"/>
              </a:rPr>
              <a:t> Required Fees</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 Completed Controlled Technology Form (visit our website for most recent version)</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 Copy of Job Offer Letter if Faculty Appointment; Nina Campellone in Graduate School’s OPA office will upload Postdoctoral Fellow Research Associate Appointment Letter; HR must email copy of job offer letter to </a:t>
            </a:r>
            <a:r>
              <a:rPr lang="en-US" sz="2800" dirty="0">
                <a:latin typeface="Arial" panose="020B0604020202020204" pitchFamily="34" charset="0"/>
                <a:cs typeface="Arial" panose="020B0604020202020204" pitchFamily="34" charset="0"/>
                <a:hlinkClick r:id="rId2"/>
              </a:rPr>
              <a:t>sharonl@temple.edu</a:t>
            </a:r>
            <a:endParaRPr lang="en-US" sz="28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 Department should email completed Actual Wage Form for Faculty and Postdoctoral Fellow Research Associate Appointments to sharonl@temple.edu; HR must email completed Actual Wage Form to </a:t>
            </a:r>
            <a:r>
              <a:rPr lang="en-US" sz="2800" dirty="0">
                <a:latin typeface="Arial" panose="020B0604020202020204" pitchFamily="34" charset="0"/>
                <a:cs typeface="Arial" panose="020B0604020202020204" pitchFamily="34" charset="0"/>
                <a:hlinkClick r:id="rId2"/>
              </a:rPr>
              <a:t>sharonl@temple.edu</a:t>
            </a:r>
            <a:r>
              <a:rPr lang="en-US" sz="2800" dirty="0">
                <a:latin typeface="Arial" panose="020B0604020202020204" pitchFamily="34" charset="0"/>
                <a:cs typeface="Arial" panose="020B0604020202020204" pitchFamily="34" charset="0"/>
              </a:rPr>
              <a:t> for HR-Hires</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 Department should upload a job description for Faculty and Postdoctoral Fellow Research Associate Appointments; HR should email the official job description to </a:t>
            </a:r>
            <a:r>
              <a:rPr lang="en-US" sz="2800" dirty="0">
                <a:latin typeface="Arial" panose="020B0604020202020204" pitchFamily="34" charset="0"/>
                <a:cs typeface="Arial" panose="020B0604020202020204" pitchFamily="34" charset="0"/>
                <a:hlinkClick r:id="rId2"/>
              </a:rPr>
              <a:t>sharonl@temple.edu</a:t>
            </a:r>
            <a:r>
              <a:rPr lang="en-US" sz="2800" dirty="0">
                <a:latin typeface="Arial" panose="020B0604020202020204" pitchFamily="34" charset="0"/>
                <a:cs typeface="Arial" panose="020B0604020202020204" pitchFamily="34" charset="0"/>
              </a:rPr>
              <a:t> for HR-Hires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57773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0" y="152400"/>
            <a:ext cx="7620000" cy="457200"/>
          </a:xfrm>
        </p:spPr>
        <p:txBody>
          <a:bodyPr>
            <a:normAutofit fontScale="90000"/>
          </a:bodyPr>
          <a:lstStyle/>
          <a:p>
            <a:pPr>
              <a:defRPr/>
            </a:pPr>
            <a:r>
              <a:rPr lang="en-US" altLang="en-US" sz="3200" b="1" u="sng" dirty="0">
                <a:latin typeface="Arial" panose="020B0604020202020204" pitchFamily="34" charset="0"/>
                <a:cs typeface="Arial" panose="020B0604020202020204" pitchFamily="34" charset="0"/>
              </a:rPr>
              <a:t>US Government Agencies to Know</a:t>
            </a:r>
          </a:p>
        </p:txBody>
      </p:sp>
      <p:sp>
        <p:nvSpPr>
          <p:cNvPr id="7171" name="Rectangle 3"/>
          <p:cNvSpPr>
            <a:spLocks noGrp="1" noChangeArrowheads="1"/>
          </p:cNvSpPr>
          <p:nvPr>
            <p:ph idx="1"/>
          </p:nvPr>
        </p:nvSpPr>
        <p:spPr>
          <a:xfrm>
            <a:off x="168965" y="838200"/>
            <a:ext cx="11817626" cy="5943600"/>
          </a:xfrm>
        </p:spPr>
        <p:txBody>
          <a:bodyPr rtlCol="0">
            <a:normAutofit/>
          </a:bodyPr>
          <a:lstStyle/>
          <a:p>
            <a:pPr>
              <a:defRPr/>
            </a:pPr>
            <a:r>
              <a:rPr lang="en-US" altLang="en-US" sz="2400" b="1" u="sng" dirty="0">
                <a:latin typeface="Arial" panose="020B0604020202020204" pitchFamily="34" charset="0"/>
                <a:cs typeface="Arial" panose="020B0604020202020204" pitchFamily="34" charset="0"/>
                <a:hlinkClick r:id="rId2"/>
              </a:rPr>
              <a:t>U.S. Department of Homeland Security (DHS): </a:t>
            </a:r>
            <a:r>
              <a:rPr lang="en-US" altLang="en-US" sz="2400" dirty="0">
                <a:latin typeface="Arial" panose="020B0604020202020204" pitchFamily="34" charset="0"/>
                <a:cs typeface="Arial" panose="020B0604020202020204" pitchFamily="34" charset="0"/>
              </a:rPr>
              <a:t>DHS combined 22 different federal departments and agencies into a unified, integrated cabinet agency in 2002 </a:t>
            </a:r>
          </a:p>
          <a:p>
            <a:pPr>
              <a:defRPr/>
            </a:pPr>
            <a:r>
              <a:rPr lang="en-US" altLang="en-US" sz="2400" b="1" u="sng" dirty="0">
                <a:latin typeface="Arial" panose="020B0604020202020204" pitchFamily="34" charset="0"/>
                <a:cs typeface="Arial" panose="020B0604020202020204" pitchFamily="34" charset="0"/>
                <a:hlinkClick r:id="rId3"/>
              </a:rPr>
              <a:t>US Citizenship and Immigration Service (USCIS):</a:t>
            </a:r>
            <a:r>
              <a:rPr lang="en-US" altLang="en-US" sz="2400" dirty="0">
                <a:latin typeface="Arial" panose="020B0604020202020204" pitchFamily="34" charset="0"/>
                <a:cs typeface="Arial" panose="020B0604020202020204" pitchFamily="34" charset="0"/>
                <a:hlinkClick r:id="rId3"/>
              </a:rPr>
              <a:t> </a:t>
            </a:r>
            <a:r>
              <a:rPr lang="en-US" altLang="en-US" sz="2400" dirty="0">
                <a:latin typeface="Arial" panose="020B0604020202020204" pitchFamily="34" charset="0"/>
                <a:cs typeface="Arial" panose="020B0604020202020204" pitchFamily="34" charset="0"/>
              </a:rPr>
              <a:t>Holds authority over all aliens in the United States, including international scholars and employees in J and H-1B visa status  </a:t>
            </a:r>
          </a:p>
          <a:p>
            <a:pPr>
              <a:defRPr/>
            </a:pPr>
            <a:r>
              <a:rPr lang="en-US" altLang="en-US" sz="2400" b="1" u="sng" dirty="0">
                <a:latin typeface="Arial" panose="020B0604020202020204" pitchFamily="34" charset="0"/>
                <a:cs typeface="Arial" panose="020B0604020202020204" pitchFamily="34" charset="0"/>
                <a:hlinkClick r:id="rId4"/>
              </a:rPr>
              <a:t>US Department of Labor (DOL):</a:t>
            </a:r>
            <a:r>
              <a:rPr lang="en-US" altLang="en-US" b="1" dirty="0">
                <a:latin typeface="Arial" panose="020B0604020202020204" pitchFamily="34" charset="0"/>
                <a:cs typeface="Arial" panose="020B0604020202020204" pitchFamily="34" charset="0"/>
                <a:hlinkClick r:id="rId4"/>
              </a:rPr>
              <a:t> </a:t>
            </a:r>
            <a:r>
              <a:rPr lang="en-US" altLang="en-US" sz="2400" dirty="0">
                <a:latin typeface="Arial" panose="020B0604020202020204" pitchFamily="34" charset="0"/>
                <a:cs typeface="Arial" panose="020B0604020202020204" pitchFamily="34" charset="0"/>
              </a:rPr>
              <a:t>Holds authority over Labor Condition Application (LCA) needed for H-1B Petition  </a:t>
            </a:r>
          </a:p>
          <a:p>
            <a:pPr>
              <a:defRPr/>
            </a:pPr>
            <a:r>
              <a:rPr lang="en-US" altLang="en-US" sz="2400" b="1" u="sng" dirty="0">
                <a:latin typeface="Arial" panose="020B0604020202020204" pitchFamily="34" charset="0"/>
                <a:cs typeface="Arial" panose="020B0604020202020204" pitchFamily="34" charset="0"/>
                <a:hlinkClick r:id="rId5"/>
              </a:rPr>
              <a:t>US Customs and Border Protection (CBP):</a:t>
            </a:r>
            <a:r>
              <a:rPr lang="en-US" altLang="en-US" sz="2400" b="1"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Responsible for admitting internationals into the US  </a:t>
            </a:r>
          </a:p>
          <a:p>
            <a:pPr>
              <a:defRPr/>
            </a:pPr>
            <a:r>
              <a:rPr lang="en-US" altLang="en-US" sz="2400" b="1" u="sng" dirty="0">
                <a:latin typeface="Arial" panose="020B0604020202020204" pitchFamily="34" charset="0"/>
                <a:cs typeface="Arial" panose="020B0604020202020204" pitchFamily="34" charset="0"/>
                <a:hlinkClick r:id="rId6"/>
              </a:rPr>
              <a:t>US Immigration and Customs Enforcement (ICE):</a:t>
            </a:r>
            <a:r>
              <a:rPr lang="en-US" altLang="en-US" sz="2400" b="1" dirty="0">
                <a:latin typeface="Arial" panose="020B0604020202020204" pitchFamily="34" charset="0"/>
                <a:cs typeface="Arial" panose="020B0604020202020204" pitchFamily="34" charset="0"/>
                <a:hlinkClick r:id="rId6"/>
              </a:rPr>
              <a:t> </a:t>
            </a:r>
            <a:r>
              <a:rPr lang="en-US" altLang="en-US" sz="2400" dirty="0">
                <a:latin typeface="Arial" panose="020B0604020202020204" pitchFamily="34" charset="0"/>
                <a:cs typeface="Arial" panose="020B0604020202020204" pitchFamily="34" charset="0"/>
              </a:rPr>
              <a:t>Enforces federal laws governing border control, customs, trade and immigration to promote homeland security and public safety; oversees SEVIS, the software system used for F and J students/scholars   </a:t>
            </a:r>
          </a:p>
          <a:p>
            <a:pPr>
              <a:defRPr/>
            </a:pPr>
            <a:r>
              <a:rPr lang="en-US" altLang="en-US" b="1" u="sng" dirty="0">
                <a:latin typeface="Arial" panose="020B0604020202020204" pitchFamily="34" charset="0"/>
                <a:cs typeface="Arial" panose="020B0604020202020204" pitchFamily="34" charset="0"/>
                <a:hlinkClick r:id="rId7"/>
              </a:rPr>
              <a:t>US Department of State </a:t>
            </a:r>
            <a:r>
              <a:rPr lang="en-US" altLang="en-US" sz="2400" dirty="0">
                <a:latin typeface="Arial" panose="020B0604020202020204" pitchFamily="34" charset="0"/>
                <a:cs typeface="Arial" panose="020B0604020202020204" pitchFamily="34" charset="0"/>
              </a:rPr>
              <a:t>– Authority over issuances of all US non-immigrant and immigrant visas; Waiver Office handles J-1 Waivers and Advisory Opinions</a:t>
            </a:r>
          </a:p>
          <a:p>
            <a:pPr>
              <a:buNone/>
              <a:defRPr/>
            </a:pPr>
            <a:endParaRPr lang="en-US" altLang="en-US" sz="20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1182009"/>
      </p:ext>
    </p:extLst>
  </p:cSld>
  <p:clrMapOvr>
    <a:masterClrMapping/>
  </p:clrMapOvr>
  <p:transition spd="med">
    <p:strips dir="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a:xfrm>
            <a:off x="2817260" y="86140"/>
            <a:ext cx="6378575" cy="531813"/>
          </a:xfrm>
        </p:spPr>
        <p:txBody>
          <a:bodyPr>
            <a:normAutofit fontScale="90000"/>
          </a:bodyPr>
          <a:lstStyle/>
          <a:p>
            <a:pPr>
              <a:defRPr/>
            </a:pPr>
            <a:r>
              <a:rPr lang="en-US" altLang="en-US" sz="3600" b="1" dirty="0">
                <a:latin typeface="Arial" panose="020B0604020202020204" pitchFamily="34" charset="0"/>
                <a:cs typeface="Arial" panose="020B0604020202020204" pitchFamily="34" charset="0"/>
              </a:rPr>
              <a:t>H-1B Wage-Related Issues</a:t>
            </a:r>
          </a:p>
        </p:txBody>
      </p:sp>
      <p:sp>
        <p:nvSpPr>
          <p:cNvPr id="3" name="Content Placeholder 2"/>
          <p:cNvSpPr>
            <a:spLocks noGrp="1"/>
          </p:cNvSpPr>
          <p:nvPr>
            <p:ph idx="1"/>
          </p:nvPr>
        </p:nvSpPr>
        <p:spPr>
          <a:xfrm>
            <a:off x="72885" y="776978"/>
            <a:ext cx="12003157" cy="6081021"/>
          </a:xfrm>
        </p:spPr>
        <p:txBody>
          <a:bodyPr rtlCol="0">
            <a:noAutofit/>
          </a:bodyPr>
          <a:lstStyle/>
          <a:p>
            <a:pPr>
              <a:defRPr/>
            </a:pPr>
            <a:endParaRPr lang="en-US" sz="3200" dirty="0">
              <a:latin typeface="Arial" panose="020B0604020202020204" pitchFamily="34" charset="0"/>
              <a:cs typeface="Arial" panose="020B0604020202020204" pitchFamily="34" charset="0"/>
            </a:endParaRPr>
          </a:p>
          <a:p>
            <a:pPr>
              <a:defRPr/>
            </a:pPr>
            <a:r>
              <a:rPr lang="en-US" sz="3200" dirty="0">
                <a:latin typeface="Arial" panose="020B0604020202020204" pitchFamily="34" charset="0"/>
                <a:cs typeface="Arial" panose="020B0604020202020204" pitchFamily="34" charset="0"/>
              </a:rPr>
              <a:t>The </a:t>
            </a:r>
            <a:r>
              <a:rPr lang="en-US" sz="3200" b="1" dirty="0">
                <a:latin typeface="Arial" panose="020B0604020202020204" pitchFamily="34" charset="0"/>
                <a:cs typeface="Arial" panose="020B0604020202020204" pitchFamily="34" charset="0"/>
              </a:rPr>
              <a:t>actual wage </a:t>
            </a:r>
            <a:r>
              <a:rPr lang="en-US" sz="3200" dirty="0">
                <a:latin typeface="Arial" panose="020B0604020202020204" pitchFamily="34" charset="0"/>
                <a:cs typeface="Arial" panose="020B0604020202020204" pitchFamily="34" charset="0"/>
              </a:rPr>
              <a:t>is the amount being paid to all other TU employees with similar experience and qualifications for the specific position at the particular laboratory, center or department. </a:t>
            </a:r>
          </a:p>
          <a:p>
            <a:pPr>
              <a:defRPr/>
            </a:pPr>
            <a:r>
              <a:rPr lang="en-US" sz="3200" dirty="0">
                <a:latin typeface="Arial" panose="020B0604020202020204" pitchFamily="34" charset="0"/>
                <a:cs typeface="Arial" panose="020B0604020202020204" pitchFamily="34" charset="0"/>
              </a:rPr>
              <a:t>The </a:t>
            </a:r>
            <a:r>
              <a:rPr lang="en-US" sz="3200" b="1" dirty="0">
                <a:latin typeface="Arial" panose="020B0604020202020204" pitchFamily="34" charset="0"/>
                <a:cs typeface="Arial" panose="020B0604020202020204" pitchFamily="34" charset="0"/>
              </a:rPr>
              <a:t>prevailing wage</a:t>
            </a:r>
            <a:r>
              <a:rPr lang="en-US" sz="3200" dirty="0">
                <a:latin typeface="Arial" panose="020B0604020202020204" pitchFamily="34" charset="0"/>
                <a:cs typeface="Arial" panose="020B0604020202020204" pitchFamily="34" charset="0"/>
              </a:rPr>
              <a:t> is the rate being paid in the greater Philadelphia area for the same occupation. If employment will take place at more than one site, we must determine the prevailing wage for all locations, including a home address if employee will work remotely for any period of time. </a:t>
            </a:r>
          </a:p>
          <a:p>
            <a:pPr>
              <a:defRPr/>
            </a:pPr>
            <a:r>
              <a:rPr lang="en-US" sz="3200" b="1" u="sng" dirty="0">
                <a:latin typeface="Arial" panose="020B0604020202020204" pitchFamily="34" charset="0"/>
                <a:cs typeface="Arial" panose="020B0604020202020204" pitchFamily="34" charset="0"/>
              </a:rPr>
              <a:t>The H-1B must be paid the higher rate of the prevailing or actual wage.</a:t>
            </a:r>
          </a:p>
        </p:txBody>
      </p:sp>
    </p:spTree>
    <p:extLst>
      <p:ext uri="{BB962C8B-B14F-4D97-AF65-F5344CB8AC3E}">
        <p14:creationId xmlns:p14="http://schemas.microsoft.com/office/powerpoint/2010/main" val="4290532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461856" y="1769853"/>
            <a:ext cx="8839200" cy="6324600"/>
          </a:xfrm>
        </p:spPr>
        <p:txBody>
          <a:bodyPr/>
          <a:lstStyle/>
          <a:p>
            <a:pPr marL="0" indent="0" algn="r">
              <a:buNone/>
            </a:pPr>
            <a:r>
              <a:rPr lang="en-US" altLang="en-US" b="1">
                <a:latin typeface="Arial" panose="020B0604020202020204" pitchFamily="34" charset="0"/>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E4DF7B12-CE54-4285-2585-ECACCA5114D4}"/>
              </a:ext>
            </a:extLst>
          </p:cNvPr>
          <p:cNvSpPr>
            <a:spLocks noChangeArrowheads="1"/>
          </p:cNvSpPr>
          <p:nvPr/>
        </p:nvSpPr>
        <p:spPr bwMode="auto">
          <a:xfrm>
            <a:off x="136525" y="131846"/>
            <a:ext cx="459140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b="1" spc="-120" dirty="0">
                <a:solidFill>
                  <a:schemeClr val="accent1"/>
                </a:solidFill>
                <a:latin typeface="Arial" panose="020B0604020202020204" pitchFamily="34" charset="0"/>
                <a:ea typeface="+mj-ea"/>
                <a:cs typeface="Arial" panose="020B0604020202020204" pitchFamily="34" charset="0"/>
              </a:rPr>
              <a:t>Work Sites for LCA</a:t>
            </a:r>
          </a:p>
        </p:txBody>
      </p:sp>
      <p:sp>
        <p:nvSpPr>
          <p:cNvPr id="3" name="AutoShape 2">
            <a:extLst>
              <a:ext uri="{FF2B5EF4-FFF2-40B4-BE49-F238E27FC236}">
                <a16:creationId xmlns:a16="http://schemas.microsoft.com/office/drawing/2014/main" id="{14ED3955-A089-737F-5A39-AF8F092236A3}"/>
              </a:ext>
            </a:extLst>
          </p:cNvPr>
          <p:cNvSpPr>
            <a:spLocks noChangeAspect="1" noChangeArrowheads="1"/>
          </p:cNvSpPr>
          <p:nvPr/>
        </p:nvSpPr>
        <p:spPr bwMode="auto">
          <a:xfrm>
            <a:off x="127000" y="-46038"/>
            <a:ext cx="9525" cy="19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a:extLst>
              <a:ext uri="{FF2B5EF4-FFF2-40B4-BE49-F238E27FC236}">
                <a16:creationId xmlns:a16="http://schemas.microsoft.com/office/drawing/2014/main" id="{8CF40052-EDC1-C180-24BF-8293BD9BAC3E}"/>
              </a:ext>
            </a:extLst>
          </p:cNvPr>
          <p:cNvSpPr txBox="1"/>
          <p:nvPr/>
        </p:nvSpPr>
        <p:spPr>
          <a:xfrm>
            <a:off x="127000" y="875455"/>
            <a:ext cx="11887062" cy="63709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rPr>
              <a:t>Temple must list every possible work site for an H-1B employee, including the home address of the applicant as of the H-1B start date if </a:t>
            </a:r>
            <a:r>
              <a:rPr lang="en-US" altLang="en-US" sz="2400" dirty="0">
                <a:latin typeface="Arial" panose="020B0604020202020204" pitchFamily="34" charset="0"/>
              </a:rPr>
              <a:t>remote </a:t>
            </a:r>
            <a:r>
              <a:rPr kumimoji="0" lang="en-US" altLang="en-US" sz="2400" b="0" i="0" u="none" strike="noStrike" cap="none" normalizeH="0" baseline="0" dirty="0">
                <a:ln>
                  <a:noFill/>
                </a:ln>
                <a:solidFill>
                  <a:schemeClr val="tx1"/>
                </a:solidFill>
                <a:effectLst/>
                <a:latin typeface="Arial" panose="020B0604020202020204" pitchFamily="34" charset="0"/>
              </a:rPr>
              <a:t>work is permitted. We must include each work location on our LCA. This includes National Labs, Outside Hospitals/TUHS branch locations and outside institutions / research locations. </a:t>
            </a:r>
            <a:endParaRPr lang="en-US" altLang="en-US" sz="2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latin typeface="Arial" panose="020B0604020202020204" pitchFamily="34" charset="0"/>
              </a:rPr>
              <a:t>Discuss work locations with PI/Supervisor and H-1B applicant before listing work sites in H-1B application.</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sng" strike="noStrike" cap="none" normalizeH="0" baseline="0" dirty="0">
                <a:ln>
                  <a:noFill/>
                </a:ln>
                <a:solidFill>
                  <a:schemeClr val="tx1"/>
                </a:solidFill>
                <a:effectLst/>
                <a:latin typeface="Arial" panose="020B0604020202020204" pitchFamily="34" charset="0"/>
              </a:rPr>
              <a:t>Note that the Prevailing Wage may be higher if the work site (including applicant's home address) is outside of the Philadelphia Metropolitan Statistical Area.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u="sng"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sng" strike="noStrike" cap="none" normalizeH="0" baseline="0" dirty="0">
                <a:ln>
                  <a:noFill/>
                </a:ln>
                <a:solidFill>
                  <a:schemeClr val="tx1"/>
                </a:solidFill>
                <a:effectLst/>
                <a:latin typeface="Arial" panose="020B0604020202020204" pitchFamily="34" charset="0"/>
              </a:rPr>
              <a:t>Additional/Subsequent work locations not listed on the LCA may require an H-1B Amendment petition</a:t>
            </a:r>
            <a:r>
              <a:rPr lang="en-US" altLang="en-US" sz="2400" u="sng" dirty="0">
                <a:latin typeface="Arial" panose="020B0604020202020204" pitchFamily="34" charset="0"/>
              </a:rPr>
              <a:t>. </a:t>
            </a:r>
            <a:endParaRPr kumimoji="0" lang="en-US" altLang="en-US" sz="2400" b="0" i="0" u="sng"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u="sng"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rPr>
              <a:t>Contact Sharon Loughran at 215-204-3805 or </a:t>
            </a:r>
            <a:r>
              <a:rPr kumimoji="0" lang="en-US" altLang="en-US" sz="2400" b="0" i="0" u="none" strike="noStrike" cap="none" normalizeH="0" baseline="0" dirty="0">
                <a:ln>
                  <a:noFill/>
                </a:ln>
                <a:solidFill>
                  <a:schemeClr val="tx1"/>
                </a:solidFill>
                <a:effectLst/>
                <a:latin typeface="Arial" panose="020B0604020202020204" pitchFamily="34" charset="0"/>
                <a:hlinkClick r:id="rId2"/>
              </a:rPr>
              <a:t>sharonl@temple.edu</a:t>
            </a:r>
            <a:r>
              <a:rPr kumimoji="0" lang="en-US" altLang="en-US" sz="2400" b="0" i="0" u="none" strike="noStrike" cap="none" normalizeH="0" baseline="0" dirty="0">
                <a:ln>
                  <a:noFill/>
                </a:ln>
                <a:solidFill>
                  <a:schemeClr val="tx1"/>
                </a:solidFill>
                <a:effectLst/>
                <a:latin typeface="Arial" panose="020B0604020202020204" pitchFamily="34" charset="0"/>
              </a:rPr>
              <a:t> if you have questions about work sites before you submit the H-1B Application.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rPr>
              <a:t>      </a:t>
            </a:r>
          </a:p>
        </p:txBody>
      </p:sp>
      <p:sp>
        <p:nvSpPr>
          <p:cNvPr id="6" name="AutoShape 4">
            <a:extLst>
              <a:ext uri="{FF2B5EF4-FFF2-40B4-BE49-F238E27FC236}">
                <a16:creationId xmlns:a16="http://schemas.microsoft.com/office/drawing/2014/main" id="{BDFEF705-5068-3677-646F-3FDE45E488E6}"/>
              </a:ext>
            </a:extLst>
          </p:cNvPr>
          <p:cNvSpPr>
            <a:spLocks noChangeAspect="1" noChangeArrowheads="1"/>
          </p:cNvSpPr>
          <p:nvPr/>
        </p:nvSpPr>
        <p:spPr bwMode="auto">
          <a:xfrm>
            <a:off x="279400" y="106362"/>
            <a:ext cx="9525" cy="19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59014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002" y="192131"/>
            <a:ext cx="11261521" cy="792556"/>
          </a:xfrm>
        </p:spPr>
        <p:txBody>
          <a:bodyPr/>
          <a:lstStyle/>
          <a:p>
            <a:pPr>
              <a:defRPr/>
            </a:pPr>
            <a:r>
              <a:rPr lang="en-US" sz="3200" b="1" dirty="0">
                <a:latin typeface="Arial" panose="020B0604020202020204" pitchFamily="34" charset="0"/>
                <a:cs typeface="Arial" panose="020B0604020202020204" pitchFamily="34" charset="0"/>
              </a:rPr>
              <a:t> Items Needed From H-1B Applicant</a:t>
            </a:r>
            <a:r>
              <a:rPr lang="en-US" sz="3200" dirty="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0483" name="Content Placeholder 2"/>
          <p:cNvSpPr>
            <a:spLocks noGrp="1"/>
          </p:cNvSpPr>
          <p:nvPr>
            <p:ph idx="1"/>
          </p:nvPr>
        </p:nvSpPr>
        <p:spPr>
          <a:xfrm>
            <a:off x="151002" y="1157682"/>
            <a:ext cx="11527475" cy="5587067"/>
          </a:xfrm>
        </p:spPr>
        <p:txBody>
          <a:bodyPr>
            <a:normAutofit fontScale="85000" lnSpcReduction="10000"/>
          </a:bodyPr>
          <a:lstStyle/>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Copies of Valid Passport </a:t>
            </a:r>
          </a:p>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Copies of  US Visa stamps </a:t>
            </a:r>
          </a:p>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Copy of most recent I-94 if inside the US </a:t>
            </a:r>
          </a:p>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Current CV </a:t>
            </a:r>
          </a:p>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Copies of 3 most recent paychecks to establish current employment </a:t>
            </a:r>
            <a:r>
              <a:rPr lang="en-US" u="sng" dirty="0">
                <a:latin typeface="Arial" panose="020B0604020202020204" pitchFamily="34" charset="0"/>
                <a:cs typeface="Arial" panose="020B0604020202020204" pitchFamily="34" charset="0"/>
              </a:rPr>
              <a:t>in the US ONLY</a:t>
            </a:r>
            <a:r>
              <a:rPr lang="en-US" dirty="0">
                <a:latin typeface="Arial" panose="020B0604020202020204" pitchFamily="34" charset="0"/>
                <a:cs typeface="Arial" panose="020B0604020202020204" pitchFamily="34" charset="0"/>
              </a:rPr>
              <a:t> </a:t>
            </a:r>
          </a:p>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English-language translations of all diplomas and for all degrees </a:t>
            </a:r>
          </a:p>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Academic Credentials Evaluation if degree needed to meet job requirement was earned outside US </a:t>
            </a:r>
            <a:r>
              <a:rPr lang="en-US" dirty="0">
                <a:latin typeface="Arial" panose="020B0604020202020204" pitchFamily="34" charset="0"/>
                <a:cs typeface="Arial" panose="020B0604020202020204" pitchFamily="34" charset="0"/>
                <a:hlinkClick r:id="rId2"/>
              </a:rPr>
              <a:t>isss.temple.edu/faculty-staff-and-researchers/essential-links/credential-evaluations</a:t>
            </a:r>
            <a:endParaRPr lang="en-US"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Copies of all Immigration Documents</a:t>
            </a:r>
          </a:p>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Copies of USCIS Documents such as Receipt/Approval Notices, EADs, </a:t>
            </a:r>
            <a:r>
              <a:rPr lang="en-US" dirty="0" err="1">
                <a:latin typeface="Arial" panose="020B0604020202020204" pitchFamily="34" charset="0"/>
                <a:cs typeface="Arial" panose="020B0604020202020204" pitchFamily="34" charset="0"/>
              </a:rPr>
              <a:t>etc</a:t>
            </a:r>
            <a:r>
              <a:rPr lang="en-US" dirty="0">
                <a:latin typeface="Arial" panose="020B0604020202020204" pitchFamily="34" charset="0"/>
                <a:cs typeface="Arial" panose="020B0604020202020204" pitchFamily="34" charset="0"/>
              </a:rPr>
              <a:t> </a:t>
            </a:r>
          </a:p>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Copy of any license needed for this position </a:t>
            </a:r>
          </a:p>
          <a:p>
            <a:pPr>
              <a:lnSpc>
                <a:spcPct val="120000"/>
              </a:lnSpc>
              <a:spcBef>
                <a:spcPts val="0"/>
              </a:spcBef>
              <a:buFont typeface="Wingdings" panose="05000000000000000000" pitchFamily="2" charset="2"/>
              <a:buChar char="§"/>
            </a:pPr>
            <a:r>
              <a:rPr lang="en-US" dirty="0">
                <a:latin typeface="Arial" panose="020B0604020202020204" pitchFamily="34" charset="0"/>
                <a:cs typeface="Arial" panose="020B0604020202020204" pitchFamily="34" charset="0"/>
              </a:rPr>
              <a:t> For applicants who hold or have ever held J status, one of the following: </a:t>
            </a:r>
          </a:p>
          <a:p>
            <a:pPr lvl="1">
              <a:lnSpc>
                <a:spcPct val="12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Proof the J-1 Two Year Home Residency Requirement was Fulfilled </a:t>
            </a:r>
          </a:p>
          <a:p>
            <a:pPr lvl="1">
              <a:lnSpc>
                <a:spcPct val="12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Advisory Opinion issued from the US Department of State in the past six months declaring that H-1B Applicant is not subject OR </a:t>
            </a:r>
          </a:p>
          <a:p>
            <a:pPr lvl="1">
              <a:lnSpc>
                <a:spcPct val="12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Waiver Recommendation from US Dept of State / Form I-612 from USCIS </a:t>
            </a:r>
          </a:p>
          <a:p>
            <a:endParaRPr lang="en-US" dirty="0"/>
          </a:p>
        </p:txBody>
      </p:sp>
    </p:spTree>
    <p:extLst>
      <p:ext uri="{BB962C8B-B14F-4D97-AF65-F5344CB8AC3E}">
        <p14:creationId xmlns:p14="http://schemas.microsoft.com/office/powerpoint/2010/main" val="3622906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087" y="188843"/>
            <a:ext cx="11887200" cy="6631632"/>
          </a:xfrm>
        </p:spPr>
        <p:txBody>
          <a:bodyPr rtlCol="0">
            <a:normAutofit lnSpcReduction="10000"/>
          </a:bodyPr>
          <a:lstStyle/>
          <a:p>
            <a:pPr>
              <a:lnSpc>
                <a:spcPct val="80000"/>
              </a:lnSpc>
              <a:defRPr/>
            </a:pPr>
            <a:r>
              <a:rPr lang="en-US" sz="3200" b="1" spc="-120" dirty="0">
                <a:solidFill>
                  <a:schemeClr val="accent1"/>
                </a:solidFill>
                <a:latin typeface="Arial" panose="020B0604020202020204" pitchFamily="34" charset="0"/>
                <a:ea typeface="+mj-ea"/>
                <a:cs typeface="Arial" panose="020B0604020202020204" pitchFamily="34" charset="0"/>
              </a:rPr>
              <a:t>Steps ISSS Takes After Receiving Completed H-1B Application</a:t>
            </a:r>
          </a:p>
          <a:p>
            <a:pPr>
              <a:lnSpc>
                <a:spcPct val="80000"/>
              </a:lnSpc>
              <a:defRPr/>
            </a:pPr>
            <a:endParaRPr lang="en-US" dirty="0">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
              <a:defRPr/>
            </a:pPr>
            <a:r>
              <a:rPr lang="en-US" dirty="0">
                <a:latin typeface="Arial" panose="020B0604020202020204" pitchFamily="34" charset="0"/>
                <a:cs typeface="Arial" panose="020B0604020202020204" pitchFamily="34" charset="0"/>
              </a:rPr>
              <a:t> Sends the Controlled Tech Form to Dwayne King in the Office of the Vice Provost for Research (OVPR)</a:t>
            </a:r>
          </a:p>
          <a:p>
            <a:pPr>
              <a:lnSpc>
                <a:spcPct val="80000"/>
              </a:lnSpc>
              <a:buFont typeface="Wingdings" panose="05000000000000000000" pitchFamily="2" charset="2"/>
              <a:buChar char="§"/>
              <a:defRPr/>
            </a:pPr>
            <a:r>
              <a:rPr lang="en-US" dirty="0">
                <a:latin typeface="Arial" panose="020B0604020202020204" pitchFamily="34" charset="0"/>
                <a:cs typeface="Arial" panose="020B0604020202020204" pitchFamily="34" charset="0"/>
              </a:rPr>
              <a:t> Begins the Labor Condition Application (LCA) Process with Dept of Labor (DOL) – this takes a minimum of 7 days</a:t>
            </a:r>
          </a:p>
          <a:p>
            <a:pPr>
              <a:lnSpc>
                <a:spcPct val="80000"/>
              </a:lnSpc>
              <a:buFont typeface="Wingdings" panose="05000000000000000000" pitchFamily="2" charset="2"/>
              <a:buChar char="§"/>
              <a:defRPr/>
            </a:pPr>
            <a:r>
              <a:rPr lang="en-US" dirty="0">
                <a:latin typeface="Arial" panose="020B0604020202020204" pitchFamily="34" charset="0"/>
                <a:cs typeface="Arial" panose="020B0604020202020204" pitchFamily="34" charset="0"/>
              </a:rPr>
              <a:t> Emails a copy of the certified LCA to the Applicant and the Hiring Department once LCA is certified by DOL and all LCA posting notice is complete </a:t>
            </a:r>
          </a:p>
          <a:p>
            <a:pPr>
              <a:lnSpc>
                <a:spcPct val="80000"/>
              </a:lnSpc>
              <a:buFont typeface="Wingdings" panose="05000000000000000000" pitchFamily="2" charset="2"/>
              <a:buChar char="§"/>
              <a:defRPr/>
            </a:pPr>
            <a:r>
              <a:rPr lang="en-US" dirty="0">
                <a:latin typeface="Arial" panose="020B0604020202020204" pitchFamily="34" charset="0"/>
                <a:cs typeface="Arial" panose="020B0604020202020204" pitchFamily="34" charset="0"/>
              </a:rPr>
              <a:t> Begins working on Form I-129 and supporting documentation once Applicant confirms the accuracy of the LCA. </a:t>
            </a:r>
            <a:r>
              <a:rPr lang="en-US" sz="2400" dirty="0">
                <a:latin typeface="Arial" panose="020B0604020202020204" pitchFamily="34" charset="0"/>
                <a:cs typeface="Arial" panose="020B0604020202020204" pitchFamily="34" charset="0"/>
              </a:rPr>
              <a:t>This step of the process may take several business days.</a:t>
            </a:r>
          </a:p>
          <a:p>
            <a:pPr>
              <a:lnSpc>
                <a:spcPct val="80000"/>
              </a:lnSpc>
              <a:buFont typeface="Wingdings" panose="05000000000000000000" pitchFamily="2" charset="2"/>
              <a:buChar char="§"/>
              <a:defRPr/>
            </a:pPr>
            <a:r>
              <a:rPr lang="en-US" sz="2400" dirty="0">
                <a:latin typeface="Arial" panose="020B0604020202020204" pitchFamily="34" charset="0"/>
                <a:cs typeface="Arial" panose="020B0604020202020204" pitchFamily="34" charset="0"/>
              </a:rPr>
              <a:t> Attaches checks or G-1450 Forms to Petition and submits it to USCIS via UPS when H-1B Petition is Complete and OVPR has confirmed no Controlled Tech license is needed. If petition is being premium processed, we expect a response from USCIS within 15 days of USCIS’ receipt of petition. The response can be an approval notice, a request for further evidence, or an intent to deny the petition. If petition is filed with regular processing, we hope USCIS adjudicates the petition within 2-4 months.</a:t>
            </a:r>
          </a:p>
          <a:p>
            <a:pPr>
              <a:lnSpc>
                <a:spcPct val="80000"/>
              </a:lnSpc>
              <a:defRPr/>
            </a:pPr>
            <a:r>
              <a:rPr lang="en-US" altLang="en-US" sz="2400" dirty="0">
                <a:latin typeface="Arial" panose="020B0604020202020204" pitchFamily="34" charset="0"/>
                <a:cs typeface="Arial" panose="020B0604020202020204" pitchFamily="34" charset="0"/>
              </a:rPr>
              <a:t>The hiring department, Human Resources and the H-1B applicant will be email</a:t>
            </a:r>
            <a:r>
              <a:rPr lang="en-US" altLang="en-US" dirty="0">
                <a:latin typeface="Arial" panose="020B0604020202020204" pitchFamily="34" charset="0"/>
                <a:cs typeface="Arial" panose="020B0604020202020204" pitchFamily="34" charset="0"/>
              </a:rPr>
              <a:t>ed</a:t>
            </a:r>
            <a:r>
              <a:rPr lang="en-US" altLang="en-US" sz="2400" dirty="0">
                <a:latin typeface="Arial" panose="020B0604020202020204" pitchFamily="34" charset="0"/>
                <a:cs typeface="Arial" panose="020B0604020202020204" pitchFamily="34" charset="0"/>
              </a:rPr>
              <a:t> when ISSS receives the Receipt Notice and Approval Notice from USCIS. </a:t>
            </a:r>
            <a:endParaRPr lang="en-US" sz="2400" dirty="0">
              <a:latin typeface="Arial" panose="020B0604020202020204" pitchFamily="34" charset="0"/>
              <a:cs typeface="Arial" panose="020B0604020202020204" pitchFamily="34" charset="0"/>
            </a:endParaRPr>
          </a:p>
          <a:p>
            <a:pPr marL="115888" indent="-115888">
              <a:lnSpc>
                <a:spcPct val="80000"/>
              </a:lnSpc>
              <a:buNone/>
              <a:defRPr/>
            </a:pPr>
            <a:endParaRPr lang="en-US" dirty="0">
              <a:latin typeface="Georgia" pitchFamily="18" charset="0"/>
            </a:endParaRPr>
          </a:p>
          <a:p>
            <a:pPr>
              <a:defRPr/>
            </a:pPr>
            <a:endParaRPr lang="en-US" dirty="0"/>
          </a:p>
        </p:txBody>
      </p:sp>
    </p:spTree>
    <p:extLst>
      <p:ext uri="{BB962C8B-B14F-4D97-AF65-F5344CB8AC3E}">
        <p14:creationId xmlns:p14="http://schemas.microsoft.com/office/powerpoint/2010/main" val="1158562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676400" y="381000"/>
            <a:ext cx="8839200" cy="6324600"/>
          </a:xfrm>
        </p:spPr>
        <p:txBody>
          <a:bodyPr/>
          <a:lstStyle/>
          <a:p>
            <a:pPr marL="0" indent="0" algn="r">
              <a:buNone/>
            </a:pPr>
            <a:r>
              <a:rPr lang="en-US" altLang="en-US" b="1">
                <a:latin typeface="Arial" panose="020B0604020202020204" pitchFamily="34" charset="0"/>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D4B30C0C-52ED-A4B7-DDE3-F99994A57C9C}"/>
              </a:ext>
            </a:extLst>
          </p:cNvPr>
          <p:cNvGraphicFramePr>
            <a:graphicFrameLocks noGrp="1"/>
          </p:cNvGraphicFramePr>
          <p:nvPr>
            <p:extLst>
              <p:ext uri="{D42A27DB-BD31-4B8C-83A1-F6EECF244321}">
                <p14:modId xmlns:p14="http://schemas.microsoft.com/office/powerpoint/2010/main" val="38666568"/>
              </p:ext>
            </p:extLst>
          </p:nvPr>
        </p:nvGraphicFramePr>
        <p:xfrm>
          <a:off x="370934" y="1264605"/>
          <a:ext cx="10325820" cy="4309676"/>
        </p:xfrm>
        <a:graphic>
          <a:graphicData uri="http://schemas.openxmlformats.org/drawingml/2006/table">
            <a:tbl>
              <a:tblPr/>
              <a:tblGrid>
                <a:gridCol w="10325820">
                  <a:extLst>
                    <a:ext uri="{9D8B030D-6E8A-4147-A177-3AD203B41FA5}">
                      <a16:colId xmlns:a16="http://schemas.microsoft.com/office/drawing/2014/main" val="793957567"/>
                    </a:ext>
                  </a:extLst>
                </a:gridCol>
              </a:tblGrid>
              <a:tr h="2884892">
                <a:tc>
                  <a:txBody>
                    <a:bodyPr/>
                    <a:lstStyle/>
                    <a:p>
                      <a:pPr marL="0" indent="0">
                        <a:buNone/>
                      </a:pPr>
                      <a:r>
                        <a:rPr lang="en-US"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The Department must notify ISSS at least 30 days in advance of ANY changes in the H-1B applicant's employment PRIOR to the change happening so that ISSS can determine if notification to the proper government agency is required.</a:t>
                      </a:r>
                    </a:p>
                    <a:p>
                      <a:endParaRPr lang="en-US" sz="2400" kern="1200" dirty="0">
                        <a:solidFill>
                          <a:schemeClr val="tx1">
                            <a:lumMod val="85000"/>
                            <a:lumOff val="15000"/>
                          </a:schemeClr>
                        </a:solidFill>
                        <a:latin typeface="Arial" panose="020B0604020202020204" pitchFamily="34" charset="0"/>
                        <a:ea typeface="+mn-ea"/>
                        <a:cs typeface="Arial" panose="020B0604020202020204" pitchFamily="34" charset="0"/>
                      </a:endParaRPr>
                    </a:p>
                    <a:p>
                      <a:r>
                        <a:rPr lang="en-US" sz="2400" kern="1200" dirty="0">
                          <a:solidFill>
                            <a:schemeClr val="tx1">
                              <a:lumMod val="85000"/>
                              <a:lumOff val="15000"/>
                            </a:schemeClr>
                          </a:solidFill>
                          <a:latin typeface="Arial" panose="020B0604020202020204" pitchFamily="34" charset="0"/>
                          <a:ea typeface="+mn-ea"/>
                          <a:cs typeface="Arial" panose="020B0604020202020204" pitchFamily="34" charset="0"/>
                        </a:rPr>
                        <a:t>Examples of this are positions moving to a “Senior” level, faculty advancing in rank, and a change in position with a new “T” level. </a:t>
                      </a:r>
                    </a:p>
                    <a:p>
                      <a:endParaRPr lang="en-US" sz="2400" kern="1200" dirty="0">
                        <a:solidFill>
                          <a:schemeClr val="tx1">
                            <a:lumMod val="85000"/>
                            <a:lumOff val="15000"/>
                          </a:schemeClr>
                        </a:solidFill>
                        <a:latin typeface="Arial" panose="020B0604020202020204" pitchFamily="34" charset="0"/>
                        <a:ea typeface="+mn-ea"/>
                        <a:cs typeface="Arial" panose="020B0604020202020204" pitchFamily="34" charset="0"/>
                      </a:endParaRPr>
                    </a:p>
                    <a:p>
                      <a:r>
                        <a:rPr lang="en-US" sz="2400" kern="1200" dirty="0">
                          <a:solidFill>
                            <a:schemeClr val="tx1">
                              <a:lumMod val="85000"/>
                              <a:lumOff val="15000"/>
                            </a:schemeClr>
                          </a:solidFill>
                          <a:latin typeface="Arial" panose="020B0604020202020204" pitchFamily="34" charset="0"/>
                          <a:ea typeface="+mn-ea"/>
                          <a:cs typeface="Arial" panose="020B0604020202020204" pitchFamily="34" charset="0"/>
                        </a:rPr>
                        <a:t>These are just examples…ISSS will determine each change in employment on a case-by-case basis.</a:t>
                      </a:r>
                    </a:p>
                  </a:txBody>
                  <a:tcPr marL="0" marR="0" marT="0" marB="0">
                    <a:lnL>
                      <a:noFill/>
                    </a:lnL>
                    <a:lnR>
                      <a:noFill/>
                    </a:lnR>
                    <a:lnT>
                      <a:noFill/>
                    </a:lnT>
                    <a:lnB>
                      <a:noFill/>
                    </a:lnB>
                  </a:tcPr>
                </a:tc>
                <a:extLst>
                  <a:ext uri="{0D108BD9-81ED-4DB2-BD59-A6C34878D82A}">
                    <a16:rowId xmlns:a16="http://schemas.microsoft.com/office/drawing/2014/main" val="3911148211"/>
                  </a:ext>
                </a:extLst>
              </a:tr>
              <a:tr h="286316">
                <a:tc>
                  <a:txBody>
                    <a:bodyPr/>
                    <a:lstStyle/>
                    <a:p>
                      <a:endParaRPr lang="en-US" dirty="0">
                        <a:effectLst/>
                      </a:endParaRPr>
                    </a:p>
                  </a:txBody>
                  <a:tcPr marL="0" marR="0" marT="0" marB="0">
                    <a:lnL>
                      <a:noFill/>
                    </a:lnL>
                    <a:lnR>
                      <a:noFill/>
                    </a:lnR>
                    <a:lnT>
                      <a:noFill/>
                    </a:lnT>
                    <a:lnB>
                      <a:noFill/>
                    </a:lnB>
                  </a:tcPr>
                </a:tc>
                <a:extLst>
                  <a:ext uri="{0D108BD9-81ED-4DB2-BD59-A6C34878D82A}">
                    <a16:rowId xmlns:a16="http://schemas.microsoft.com/office/drawing/2014/main" val="9967254"/>
                  </a:ext>
                </a:extLst>
              </a:tr>
            </a:tbl>
          </a:graphicData>
        </a:graphic>
      </p:graphicFrame>
      <p:sp>
        <p:nvSpPr>
          <p:cNvPr id="3" name="AutoShape 1">
            <a:extLst>
              <a:ext uri="{FF2B5EF4-FFF2-40B4-BE49-F238E27FC236}">
                <a16:creationId xmlns:a16="http://schemas.microsoft.com/office/drawing/2014/main" id="{1EBBF156-DC7C-A642-2338-4F259BB97EC8}"/>
              </a:ext>
            </a:extLst>
          </p:cNvPr>
          <p:cNvSpPr>
            <a:spLocks noChangeAspect="1" noChangeArrowheads="1"/>
          </p:cNvSpPr>
          <p:nvPr/>
        </p:nvSpPr>
        <p:spPr bwMode="auto">
          <a:xfrm>
            <a:off x="676275" y="2111375"/>
            <a:ext cx="9525" cy="19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2">
            <a:extLst>
              <a:ext uri="{FF2B5EF4-FFF2-40B4-BE49-F238E27FC236}">
                <a16:creationId xmlns:a16="http://schemas.microsoft.com/office/drawing/2014/main" id="{0ADCD4F1-4FF1-280D-2740-476E84DD48BE}"/>
              </a:ext>
            </a:extLst>
          </p:cNvPr>
          <p:cNvSpPr>
            <a:spLocks noChangeAspect="1" noChangeArrowheads="1"/>
          </p:cNvSpPr>
          <p:nvPr/>
        </p:nvSpPr>
        <p:spPr bwMode="auto">
          <a:xfrm>
            <a:off x="676275" y="2111375"/>
            <a:ext cx="9525" cy="19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C1A3CC63-927A-350C-D1AF-5E51BDAC9383}"/>
              </a:ext>
            </a:extLst>
          </p:cNvPr>
          <p:cNvSpPr txBox="1"/>
          <p:nvPr/>
        </p:nvSpPr>
        <p:spPr>
          <a:xfrm>
            <a:off x="457201" y="472679"/>
            <a:ext cx="6970143" cy="584775"/>
          </a:xfrm>
          <a:prstGeom prst="rect">
            <a:avLst/>
          </a:prstGeom>
          <a:noFill/>
        </p:spPr>
        <p:txBody>
          <a:bodyPr wrap="square" rtlCol="0">
            <a:spAutoFit/>
          </a:bodyPr>
          <a:lstStyle/>
          <a:p>
            <a:r>
              <a:rPr lang="en-US" sz="3200" b="1" kern="1200" spc="-120" dirty="0">
                <a:solidFill>
                  <a:schemeClr val="accent1"/>
                </a:solidFill>
                <a:latin typeface="Arial" panose="020B0604020202020204" pitchFamily="34" charset="0"/>
                <a:ea typeface="+mj-ea"/>
                <a:cs typeface="Arial" panose="020B0604020202020204" pitchFamily="34" charset="0"/>
              </a:rPr>
              <a:t>H-1B Amendment Petitions</a:t>
            </a:r>
          </a:p>
        </p:txBody>
      </p:sp>
    </p:spTree>
    <p:extLst>
      <p:ext uri="{BB962C8B-B14F-4D97-AF65-F5344CB8AC3E}">
        <p14:creationId xmlns:p14="http://schemas.microsoft.com/office/powerpoint/2010/main" val="9902213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139148" y="109330"/>
            <a:ext cx="11827565" cy="6639339"/>
          </a:xfrm>
        </p:spPr>
        <p:txBody>
          <a:bodyPr rtlCol="0">
            <a:normAutofit/>
          </a:bodyPr>
          <a:lstStyle/>
          <a:p>
            <a:pPr algn="ctr">
              <a:buNone/>
              <a:defRPr/>
            </a:pPr>
            <a:r>
              <a:rPr lang="en-US" sz="3200" b="1" spc="-120" dirty="0">
                <a:solidFill>
                  <a:schemeClr val="accent1"/>
                </a:solidFill>
                <a:latin typeface="Arial" panose="020B0604020202020204" pitchFamily="34" charset="0"/>
                <a:ea typeface="+mj-ea"/>
                <a:cs typeface="Arial" panose="020B0604020202020204" pitchFamily="34" charset="0"/>
              </a:rPr>
              <a:t>Time Limits on H-1B Status  </a:t>
            </a:r>
          </a:p>
          <a:p>
            <a:pPr>
              <a:buNone/>
              <a:defRPr/>
            </a:pPr>
            <a:endParaRPr lang="en-US" sz="3600" b="1" dirty="0">
              <a:latin typeface="Arial" panose="020B0604020202020204" pitchFamily="34" charset="0"/>
              <a:cs typeface="Arial" panose="020B0604020202020204" pitchFamily="34" charset="0"/>
            </a:endParaRPr>
          </a:p>
          <a:p>
            <a:pPr>
              <a:buFont typeface="Arial" charset="0"/>
              <a:buChar char="•"/>
              <a:defRPr/>
            </a:pPr>
            <a:r>
              <a:rPr lang="en-US" sz="2800" dirty="0">
                <a:latin typeface="Arial" panose="020B0604020202020204" pitchFamily="34" charset="0"/>
                <a:cs typeface="Arial" panose="020B0604020202020204" pitchFamily="34" charset="0"/>
              </a:rPr>
              <a:t>ISSS can request 3 years in H-1B Petitions for HR-Hired positions. ISSS will request an H-1B for Post Docs and Faculty according to the end date on appointment letter. </a:t>
            </a:r>
          </a:p>
          <a:p>
            <a:pPr>
              <a:buFont typeface="Arial" charset="0"/>
              <a:buChar char="•"/>
              <a:defRPr/>
            </a:pPr>
            <a:endParaRPr lang="en-US" sz="2800" dirty="0">
              <a:latin typeface="Arial" panose="020B0604020202020204" pitchFamily="34" charset="0"/>
              <a:cs typeface="Arial" panose="020B0604020202020204" pitchFamily="34" charset="0"/>
            </a:endParaRPr>
          </a:p>
          <a:p>
            <a:pPr>
              <a:buFont typeface="Arial" charset="0"/>
              <a:buChar char="•"/>
              <a:defRPr/>
            </a:pPr>
            <a:r>
              <a:rPr lang="en-US" sz="2800" dirty="0">
                <a:latin typeface="Arial" panose="020B0604020202020204" pitchFamily="34" charset="0"/>
                <a:cs typeface="Arial" panose="020B0604020202020204" pitchFamily="34" charset="0"/>
              </a:rPr>
              <a:t>The maximum total stay in H-1B status is 6 years. This includes all time in H-1B or L-1 status, regardless of the employer.</a:t>
            </a:r>
          </a:p>
          <a:p>
            <a:pPr marL="0" indent="0">
              <a:buNone/>
              <a:defRPr/>
            </a:pPr>
            <a:endParaRPr lang="en-US" sz="2800" dirty="0">
              <a:latin typeface="Arial" panose="020B0604020202020204" pitchFamily="34" charset="0"/>
              <a:cs typeface="Arial" panose="020B0604020202020204" pitchFamily="34" charset="0"/>
            </a:endParaRPr>
          </a:p>
          <a:p>
            <a:pPr>
              <a:buFont typeface="Arial" charset="0"/>
              <a:buChar char="•"/>
              <a:defRPr/>
            </a:pPr>
            <a:r>
              <a:rPr lang="en-US" sz="2800" dirty="0">
                <a:latin typeface="Arial" panose="020B0604020202020204" pitchFamily="34" charset="0"/>
                <a:cs typeface="Arial" panose="020B0604020202020204" pitchFamily="34" charset="0"/>
              </a:rPr>
              <a:t> Ultimately, USCIS determines the length of time they will grant H-1B work authorization.</a:t>
            </a:r>
          </a:p>
          <a:p>
            <a:pPr marL="0" indent="0">
              <a:buNone/>
              <a:defRPr/>
            </a:pPr>
            <a:endParaRPr lang="en-US" b="1" dirty="0">
              <a:latin typeface="Arial" panose="020B0604020202020204" pitchFamily="34" charset="0"/>
              <a:cs typeface="Arial" panose="020B0604020202020204" pitchFamily="34" charset="0"/>
            </a:endParaRPr>
          </a:p>
          <a:p>
            <a:pPr>
              <a:buNone/>
              <a:defRP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2715507"/>
      </p:ext>
    </p:extLst>
  </p:cSld>
  <p:clrMapOvr>
    <a:masterClrMapping/>
  </p:clrMapOvr>
  <p:transition spd="med">
    <p:strips dir="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139148" y="109330"/>
            <a:ext cx="11827565" cy="6639339"/>
          </a:xfrm>
        </p:spPr>
        <p:txBody>
          <a:bodyPr rtlCol="0">
            <a:normAutofit/>
          </a:bodyPr>
          <a:lstStyle/>
          <a:p>
            <a:pPr algn="ctr">
              <a:buNone/>
              <a:defRPr/>
            </a:pPr>
            <a:r>
              <a:rPr lang="en-US" sz="3200" b="1" spc="-120" dirty="0">
                <a:solidFill>
                  <a:schemeClr val="accent1"/>
                </a:solidFill>
                <a:latin typeface="Arial" panose="020B0604020202020204" pitchFamily="34" charset="0"/>
                <a:ea typeface="+mj-ea"/>
                <a:cs typeface="Arial" panose="020B0604020202020204" pitchFamily="34" charset="0"/>
                <a:hlinkClick r:id="rId2"/>
              </a:rPr>
              <a:t>Special H-1B Status Beyond Six Years</a:t>
            </a:r>
            <a:endParaRPr lang="en-US" sz="3200" b="1" spc="-120" dirty="0">
              <a:solidFill>
                <a:schemeClr val="accent1"/>
              </a:solidFill>
              <a:latin typeface="Arial" panose="020B0604020202020204" pitchFamily="34" charset="0"/>
              <a:ea typeface="+mj-ea"/>
              <a:cs typeface="Arial" panose="020B0604020202020204" pitchFamily="34" charset="0"/>
            </a:endParaRPr>
          </a:p>
          <a:p>
            <a:pPr>
              <a:buNone/>
              <a:defRPr/>
            </a:pPr>
            <a:endParaRPr lang="en-US" sz="3600" b="1"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dirty="0">
                <a:latin typeface="Arial" panose="020B0604020202020204" pitchFamily="34" charset="0"/>
                <a:cs typeface="Arial" panose="020B0604020202020204" pitchFamily="34" charset="0"/>
              </a:rPr>
              <a:t> Recapturing Time Spent Outside the US</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 Resetting the Six Year H-1B Clock</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 H-1B Extensions Based on Green Card Application:</a:t>
            </a:r>
          </a:p>
          <a:p>
            <a:pPr lvl="2">
              <a:buFont typeface="Wingdings" panose="05000000000000000000" pitchFamily="2" charset="2"/>
              <a:buChar char="§"/>
            </a:pPr>
            <a:r>
              <a:rPr lang="en-US" sz="2400" dirty="0">
                <a:latin typeface="Arial" panose="020B0604020202020204" pitchFamily="34" charset="0"/>
                <a:cs typeface="Arial" panose="020B0604020202020204" pitchFamily="34" charset="0"/>
              </a:rPr>
              <a:t>AC21 § 106(a): Labor cert or I-140 filed a year or more ago</a:t>
            </a:r>
          </a:p>
          <a:p>
            <a:pPr lvl="2">
              <a:buFont typeface="Wingdings" panose="05000000000000000000" pitchFamily="2" charset="2"/>
              <a:buChar char="§"/>
            </a:pPr>
            <a:r>
              <a:rPr lang="en-US" sz="2400" dirty="0">
                <a:latin typeface="Arial" panose="020B0604020202020204" pitchFamily="34" charset="0"/>
                <a:cs typeface="Arial" panose="020B0604020202020204" pitchFamily="34" charset="0"/>
              </a:rPr>
              <a:t>AC21 § 104(c): Aliens chargeable to oversubscribed countries  </a:t>
            </a:r>
          </a:p>
          <a:p>
            <a:pPr lvl="1">
              <a:buFont typeface="Arial" charset="0"/>
              <a:buChar char="•"/>
              <a:defRPr/>
            </a:pPr>
            <a:endParaRPr lang="en-US" dirty="0">
              <a:latin typeface="Arial" panose="020B0604020202020204" pitchFamily="34" charset="0"/>
              <a:cs typeface="Arial" panose="020B0604020202020204" pitchFamily="34" charset="0"/>
            </a:endParaRPr>
          </a:p>
          <a:p>
            <a:pPr marL="4572" lvl="1" indent="0">
              <a:buNone/>
              <a:defRPr/>
            </a:pPr>
            <a:r>
              <a:rPr lang="en-US" dirty="0">
                <a:latin typeface="Arial" panose="020B0604020202020204" pitchFamily="34" charset="0"/>
                <a:cs typeface="Arial" panose="020B0604020202020204" pitchFamily="34" charset="0"/>
              </a:rPr>
              <a:t>It is CRITICAL that the H-1B files a Green Card Application no later than the beginning of her/his 5</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year in H-1B status if you wish to employee H-1B past the 6</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year maximum.</a:t>
            </a:r>
          </a:p>
          <a:p>
            <a:pPr marL="4572" lvl="1" indent="0">
              <a:buNone/>
              <a:defRPr/>
            </a:pPr>
            <a:endParaRPr lang="en-US" dirty="0">
              <a:latin typeface="Arial" panose="020B0604020202020204" pitchFamily="34" charset="0"/>
              <a:cs typeface="Arial" panose="020B0604020202020204" pitchFamily="34" charset="0"/>
            </a:endParaRPr>
          </a:p>
          <a:p>
            <a:pPr marL="4572" lvl="1" indent="0">
              <a:buNone/>
              <a:defRPr/>
            </a:pPr>
            <a:r>
              <a:rPr lang="en-US" dirty="0">
                <a:latin typeface="Arial" panose="020B0604020202020204" pitchFamily="34" charset="0"/>
                <a:cs typeface="Arial" panose="020B0604020202020204" pitchFamily="34" charset="0"/>
                <a:hlinkClick r:id="rId3" action="ppaction://hlinkfile"/>
              </a:rPr>
              <a:t>isss.temple.edu/faculty-staff-and-researchers/international-employees/h-1b-applicants/special-h-1b-status-beyond-six-years</a:t>
            </a:r>
            <a:endParaRPr lang="en-US" dirty="0">
              <a:latin typeface="Arial" panose="020B0604020202020204" pitchFamily="34" charset="0"/>
              <a:cs typeface="Arial" panose="020B0604020202020204" pitchFamily="34" charset="0"/>
            </a:endParaRPr>
          </a:p>
          <a:p>
            <a:pPr marL="0" indent="0">
              <a:buNone/>
              <a:defRPr/>
            </a:pPr>
            <a:endParaRPr lang="en-US" b="1" dirty="0">
              <a:latin typeface="Arial" panose="020B0604020202020204" pitchFamily="34" charset="0"/>
              <a:cs typeface="Arial" panose="020B0604020202020204" pitchFamily="34" charset="0"/>
            </a:endParaRPr>
          </a:p>
          <a:p>
            <a:pPr>
              <a:buNone/>
              <a:defRP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6322673"/>
      </p:ext>
    </p:extLst>
  </p:cSld>
  <p:clrMapOvr>
    <a:masterClrMapping/>
  </p:clrMapOvr>
  <p:transition spd="med">
    <p:strips dir="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676400" y="381000"/>
            <a:ext cx="8839200" cy="6324600"/>
          </a:xfrm>
        </p:spPr>
        <p:txBody>
          <a:bodyPr/>
          <a:lstStyle/>
          <a:p>
            <a:pPr marL="0" indent="0" algn="r">
              <a:buNone/>
            </a:pPr>
            <a:r>
              <a:rPr lang="en-US" altLang="en-US" b="1">
                <a:latin typeface="Arial" panose="020B0604020202020204" pitchFamily="34" charset="0"/>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D4B30C0C-52ED-A4B7-DDE3-F99994A57C9C}"/>
              </a:ext>
            </a:extLst>
          </p:cNvPr>
          <p:cNvGraphicFramePr>
            <a:graphicFrameLocks noGrp="1"/>
          </p:cNvGraphicFramePr>
          <p:nvPr/>
        </p:nvGraphicFramePr>
        <p:xfrm>
          <a:off x="370934" y="1264605"/>
          <a:ext cx="10325820" cy="5593395"/>
        </p:xfrm>
        <a:graphic>
          <a:graphicData uri="http://schemas.openxmlformats.org/drawingml/2006/table">
            <a:tbl>
              <a:tblPr/>
              <a:tblGrid>
                <a:gridCol w="10325820">
                  <a:extLst>
                    <a:ext uri="{9D8B030D-6E8A-4147-A177-3AD203B41FA5}">
                      <a16:colId xmlns:a16="http://schemas.microsoft.com/office/drawing/2014/main" val="793957567"/>
                    </a:ext>
                  </a:extLst>
                </a:gridCol>
              </a:tblGrid>
              <a:tr h="4763433">
                <a:tc>
                  <a:txBody>
                    <a:bodyPr/>
                    <a:lstStyle/>
                    <a:p>
                      <a:r>
                        <a:rPr lang="en-US" sz="2400" kern="1200" dirty="0">
                          <a:solidFill>
                            <a:schemeClr val="tx1">
                              <a:lumMod val="85000"/>
                              <a:lumOff val="15000"/>
                            </a:schemeClr>
                          </a:solidFill>
                          <a:latin typeface="Arial" panose="020B0604020202020204" pitchFamily="34" charset="0"/>
                          <a:ea typeface="+mn-ea"/>
                          <a:cs typeface="Arial" panose="020B0604020202020204" pitchFamily="34" charset="0"/>
                        </a:rPr>
                        <a:t>Foreign nationals who are working for Temple University can only hold nonimmigrant status (such as H-1B, TN, O-1, E-3) while residing in the US. They are no longer subject to US Immigration Law while residing in another country. </a:t>
                      </a:r>
                    </a:p>
                    <a:p>
                      <a:endParaRPr lang="en-US" sz="2400" kern="1200" dirty="0">
                        <a:solidFill>
                          <a:schemeClr val="tx1">
                            <a:lumMod val="85000"/>
                            <a:lumOff val="15000"/>
                          </a:schemeClr>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lumMod val="85000"/>
                              <a:lumOff val="15000"/>
                            </a:schemeClr>
                          </a:solidFill>
                          <a:latin typeface="Arial" panose="020B0604020202020204" pitchFamily="34" charset="0"/>
                          <a:ea typeface="+mn-ea"/>
                          <a:cs typeface="Arial" panose="020B0604020202020204" pitchFamily="34" charset="0"/>
                        </a:rPr>
                        <a:t>Departments that may be involved in the decision to permit employment from outside the US are University Counsel, the Office of the Vice President for Research (OVPR) and Faculty Affairs as there can be Tax, Labor Law and Controlled Technology Issues.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kern="1200" dirty="0">
                        <a:solidFill>
                          <a:schemeClr val="tx1">
                            <a:lumMod val="85000"/>
                            <a:lumOff val="15000"/>
                          </a:schemeClr>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tx1">
                              <a:lumMod val="85000"/>
                              <a:lumOff val="15000"/>
                            </a:schemeClr>
                          </a:solidFill>
                          <a:latin typeface="Arial" panose="020B0604020202020204" pitchFamily="34" charset="0"/>
                          <a:ea typeface="+mn-ea"/>
                          <a:cs typeface="Arial" panose="020B0604020202020204" pitchFamily="34" charset="0"/>
                        </a:rPr>
                        <a:t>The Department Head must consult Nancy Hinchcliff in HR before permitting an employee to work for TU abroad. </a:t>
                      </a:r>
                      <a:r>
                        <a:rPr lang="en-US" sz="2400" kern="1200" dirty="0">
                          <a:solidFill>
                            <a:schemeClr val="tx1">
                              <a:lumMod val="85000"/>
                              <a:lumOff val="15000"/>
                            </a:schemeClr>
                          </a:solidFill>
                          <a:latin typeface="Arial" panose="020B0604020202020204" pitchFamily="34" charset="0"/>
                          <a:ea typeface="+mn-ea"/>
                          <a:cs typeface="Arial" panose="020B0604020202020204" pitchFamily="34" charset="0"/>
                        </a:rPr>
                        <a:t>Ms. </a:t>
                      </a:r>
                      <a:r>
                        <a:rPr lang="en-US" sz="2400" kern="1200" dirty="0" err="1">
                          <a:solidFill>
                            <a:schemeClr val="tx1">
                              <a:lumMod val="85000"/>
                              <a:lumOff val="15000"/>
                            </a:schemeClr>
                          </a:solidFill>
                          <a:latin typeface="Arial" panose="020B0604020202020204" pitchFamily="34" charset="0"/>
                          <a:ea typeface="+mn-ea"/>
                          <a:cs typeface="Arial" panose="020B0604020202020204" pitchFamily="34" charset="0"/>
                        </a:rPr>
                        <a:t>Hinchliff</a:t>
                      </a:r>
                      <a:r>
                        <a:rPr lang="en-US" sz="2400" kern="1200" dirty="0">
                          <a:solidFill>
                            <a:schemeClr val="tx1">
                              <a:lumMod val="85000"/>
                              <a:lumOff val="15000"/>
                            </a:schemeClr>
                          </a:solidFill>
                          <a:latin typeface="Arial" panose="020B0604020202020204" pitchFamily="34" charset="0"/>
                          <a:ea typeface="+mn-ea"/>
                          <a:cs typeface="Arial" panose="020B0604020202020204" pitchFamily="34" charset="0"/>
                        </a:rPr>
                        <a:t> is responsible for coordinating with relevant departments. </a:t>
                      </a:r>
                    </a:p>
                    <a:p>
                      <a:endParaRPr lang="en-US" sz="2400" kern="1200" dirty="0">
                        <a:solidFill>
                          <a:schemeClr val="tx1">
                            <a:lumMod val="85000"/>
                            <a:lumOff val="15000"/>
                          </a:schemeClr>
                        </a:solidFill>
                        <a:latin typeface="Arial" panose="020B0604020202020204" pitchFamily="34" charset="0"/>
                        <a:ea typeface="+mn-ea"/>
                        <a:cs typeface="Arial" panose="020B0604020202020204" pitchFamily="34" charset="0"/>
                      </a:endParaRPr>
                    </a:p>
                  </a:txBody>
                  <a:tcPr marL="0" marR="0" marT="0" marB="0">
                    <a:lnL>
                      <a:noFill/>
                    </a:lnL>
                    <a:lnR>
                      <a:noFill/>
                    </a:lnR>
                    <a:lnT>
                      <a:noFill/>
                    </a:lnT>
                    <a:lnB>
                      <a:noFill/>
                    </a:lnB>
                  </a:tcPr>
                </a:tc>
                <a:extLst>
                  <a:ext uri="{0D108BD9-81ED-4DB2-BD59-A6C34878D82A}">
                    <a16:rowId xmlns:a16="http://schemas.microsoft.com/office/drawing/2014/main" val="3911148211"/>
                  </a:ext>
                </a:extLst>
              </a:tr>
              <a:tr h="472755">
                <a:tc>
                  <a:txBody>
                    <a:bodyPr/>
                    <a:lstStyle/>
                    <a:p>
                      <a:endParaRPr lang="en-US" dirty="0">
                        <a:effectLst/>
                      </a:endParaRPr>
                    </a:p>
                  </a:txBody>
                  <a:tcPr marL="0" marR="0" marT="0" marB="0">
                    <a:lnL>
                      <a:noFill/>
                    </a:lnL>
                    <a:lnR>
                      <a:noFill/>
                    </a:lnR>
                    <a:lnT>
                      <a:noFill/>
                    </a:lnT>
                    <a:lnB>
                      <a:noFill/>
                    </a:lnB>
                  </a:tcPr>
                </a:tc>
                <a:extLst>
                  <a:ext uri="{0D108BD9-81ED-4DB2-BD59-A6C34878D82A}">
                    <a16:rowId xmlns:a16="http://schemas.microsoft.com/office/drawing/2014/main" val="9967254"/>
                  </a:ext>
                </a:extLst>
              </a:tr>
            </a:tbl>
          </a:graphicData>
        </a:graphic>
      </p:graphicFrame>
      <p:sp>
        <p:nvSpPr>
          <p:cNvPr id="3" name="AutoShape 1">
            <a:extLst>
              <a:ext uri="{FF2B5EF4-FFF2-40B4-BE49-F238E27FC236}">
                <a16:creationId xmlns:a16="http://schemas.microsoft.com/office/drawing/2014/main" id="{1EBBF156-DC7C-A642-2338-4F259BB97EC8}"/>
              </a:ext>
            </a:extLst>
          </p:cNvPr>
          <p:cNvSpPr>
            <a:spLocks noChangeAspect="1" noChangeArrowheads="1"/>
          </p:cNvSpPr>
          <p:nvPr/>
        </p:nvSpPr>
        <p:spPr bwMode="auto">
          <a:xfrm>
            <a:off x="676275" y="2111375"/>
            <a:ext cx="9525" cy="19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2">
            <a:extLst>
              <a:ext uri="{FF2B5EF4-FFF2-40B4-BE49-F238E27FC236}">
                <a16:creationId xmlns:a16="http://schemas.microsoft.com/office/drawing/2014/main" id="{0ADCD4F1-4FF1-280D-2740-476E84DD48BE}"/>
              </a:ext>
            </a:extLst>
          </p:cNvPr>
          <p:cNvSpPr>
            <a:spLocks noChangeAspect="1" noChangeArrowheads="1"/>
          </p:cNvSpPr>
          <p:nvPr/>
        </p:nvSpPr>
        <p:spPr bwMode="auto">
          <a:xfrm>
            <a:off x="676275" y="2111375"/>
            <a:ext cx="9525" cy="19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C1A3CC63-927A-350C-D1AF-5E51BDAC9383}"/>
              </a:ext>
            </a:extLst>
          </p:cNvPr>
          <p:cNvSpPr txBox="1"/>
          <p:nvPr/>
        </p:nvSpPr>
        <p:spPr>
          <a:xfrm>
            <a:off x="457201" y="472679"/>
            <a:ext cx="6970143" cy="584775"/>
          </a:xfrm>
          <a:prstGeom prst="rect">
            <a:avLst/>
          </a:prstGeom>
          <a:noFill/>
        </p:spPr>
        <p:txBody>
          <a:bodyPr wrap="square" rtlCol="0">
            <a:spAutoFit/>
          </a:bodyPr>
          <a:lstStyle/>
          <a:p>
            <a:r>
              <a:rPr lang="en-US" sz="3200" b="1" kern="1200" spc="-120" dirty="0">
                <a:solidFill>
                  <a:schemeClr val="accent1"/>
                </a:solidFill>
                <a:latin typeface="Arial" panose="020B0604020202020204" pitchFamily="34" charset="0"/>
                <a:ea typeface="+mj-ea"/>
                <a:cs typeface="Arial" panose="020B0604020202020204" pitchFamily="34" charset="0"/>
                <a:hlinkClick r:id="rId2"/>
              </a:rPr>
              <a:t>Working for TU Outside the US</a:t>
            </a:r>
            <a:endParaRPr lang="en-US" sz="3200" b="1" kern="1200" spc="-120" dirty="0">
              <a:solidFill>
                <a:schemeClr val="accent1"/>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9813252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676400" y="381000"/>
            <a:ext cx="8839200" cy="6324600"/>
          </a:xfrm>
        </p:spPr>
        <p:txBody>
          <a:bodyPr/>
          <a:lstStyle/>
          <a:p>
            <a:pPr marL="0" indent="0" algn="r">
              <a:buNone/>
            </a:pPr>
            <a:r>
              <a:rPr lang="en-US" altLang="en-US" b="1">
                <a:latin typeface="Arial" panose="020B0604020202020204" pitchFamily="34" charset="0"/>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D4B30C0C-52ED-A4B7-DDE3-F99994A57C9C}"/>
              </a:ext>
            </a:extLst>
          </p:cNvPr>
          <p:cNvGraphicFramePr>
            <a:graphicFrameLocks noGrp="1"/>
          </p:cNvGraphicFramePr>
          <p:nvPr>
            <p:extLst>
              <p:ext uri="{D42A27DB-BD31-4B8C-83A1-F6EECF244321}">
                <p14:modId xmlns:p14="http://schemas.microsoft.com/office/powerpoint/2010/main" val="3136341853"/>
              </p:ext>
            </p:extLst>
          </p:nvPr>
        </p:nvGraphicFramePr>
        <p:xfrm>
          <a:off x="534838" y="1337096"/>
          <a:ext cx="10610490" cy="5048226"/>
        </p:xfrm>
        <a:graphic>
          <a:graphicData uri="http://schemas.openxmlformats.org/drawingml/2006/table">
            <a:tbl>
              <a:tblPr/>
              <a:tblGrid>
                <a:gridCol w="10610490">
                  <a:extLst>
                    <a:ext uri="{9D8B030D-6E8A-4147-A177-3AD203B41FA5}">
                      <a16:colId xmlns:a16="http://schemas.microsoft.com/office/drawing/2014/main" val="793957567"/>
                    </a:ext>
                  </a:extLst>
                </a:gridCol>
              </a:tblGrid>
              <a:tr h="4105815">
                <a:tc>
                  <a:txBody>
                    <a:bodyPr/>
                    <a:lstStyle/>
                    <a:p>
                      <a:endParaRPr lang="en-US" sz="2400" kern="1200" dirty="0">
                        <a:solidFill>
                          <a:schemeClr val="tx1">
                            <a:lumMod val="85000"/>
                            <a:lumOff val="15000"/>
                          </a:schemeClr>
                        </a:solidFill>
                        <a:latin typeface="Arial" panose="020B0604020202020204" pitchFamily="34" charset="0"/>
                        <a:ea typeface="+mn-ea"/>
                        <a:cs typeface="Arial" panose="020B0604020202020204" pitchFamily="34" charset="0"/>
                      </a:endParaRPr>
                    </a:p>
                    <a:p>
                      <a:r>
                        <a:rPr lang="en-US" sz="2400" kern="1200" dirty="0">
                          <a:solidFill>
                            <a:schemeClr val="tx1">
                              <a:lumMod val="85000"/>
                              <a:lumOff val="15000"/>
                            </a:schemeClr>
                          </a:solidFill>
                          <a:latin typeface="Arial" panose="020B0604020202020204" pitchFamily="34" charset="0"/>
                          <a:ea typeface="+mn-ea"/>
                          <a:cs typeface="Arial" panose="020B0604020202020204" pitchFamily="34" charset="0"/>
                        </a:rPr>
                        <a:t>Any employee who has or intends to apply for US Permanent Residence (Green Card) should consult with a qualified immigration attorney before the Department Head reaches out to Nancy Hinchcliff in HR. </a:t>
                      </a:r>
                    </a:p>
                    <a:p>
                      <a:endParaRPr lang="en-US" sz="2400" kern="1200" dirty="0">
                        <a:solidFill>
                          <a:schemeClr val="tx1">
                            <a:lumMod val="85000"/>
                            <a:lumOff val="15000"/>
                          </a:schemeClr>
                        </a:solidFill>
                        <a:latin typeface="Arial" panose="020B0604020202020204" pitchFamily="34" charset="0"/>
                        <a:ea typeface="+mn-ea"/>
                        <a:cs typeface="Arial" panose="020B0604020202020204" pitchFamily="34" charset="0"/>
                      </a:endParaRPr>
                    </a:p>
                    <a:p>
                      <a:r>
                        <a:rPr lang="en-US" sz="2400" kern="1200" dirty="0">
                          <a:solidFill>
                            <a:schemeClr val="tx1">
                              <a:lumMod val="85000"/>
                              <a:lumOff val="15000"/>
                            </a:schemeClr>
                          </a:solidFill>
                          <a:latin typeface="Arial" panose="020B0604020202020204" pitchFamily="34" charset="0"/>
                          <a:ea typeface="+mn-ea"/>
                          <a:cs typeface="Arial" panose="020B0604020202020204" pitchFamily="34" charset="0"/>
                        </a:rPr>
                        <a:t>If Temple University is sponsoring the employee for Permanent Residence, the Department Head must consult with their HR Generalist as well as the immigration attorney handling the Permanent Residency application.</a:t>
                      </a:r>
                    </a:p>
                  </a:txBody>
                  <a:tcPr marL="0" marR="0" marT="0" marB="0">
                    <a:lnL>
                      <a:noFill/>
                    </a:lnL>
                    <a:lnR>
                      <a:noFill/>
                    </a:lnR>
                    <a:lnT>
                      <a:noFill/>
                    </a:lnT>
                    <a:lnB>
                      <a:noFill/>
                    </a:lnB>
                  </a:tcPr>
                </a:tc>
                <a:extLst>
                  <a:ext uri="{0D108BD9-81ED-4DB2-BD59-A6C34878D82A}">
                    <a16:rowId xmlns:a16="http://schemas.microsoft.com/office/drawing/2014/main" val="3911148211"/>
                  </a:ext>
                </a:extLst>
              </a:tr>
              <a:tr h="942411">
                <a:tc>
                  <a:txBody>
                    <a:bodyPr/>
                    <a:lstStyle/>
                    <a:p>
                      <a:endParaRPr lang="en-US" dirty="0">
                        <a:effectLst/>
                      </a:endParaRPr>
                    </a:p>
                  </a:txBody>
                  <a:tcPr marL="0" marR="0" marT="0" marB="0">
                    <a:lnL>
                      <a:noFill/>
                    </a:lnL>
                    <a:lnR>
                      <a:noFill/>
                    </a:lnR>
                    <a:lnT>
                      <a:noFill/>
                    </a:lnT>
                    <a:lnB>
                      <a:noFill/>
                    </a:lnB>
                  </a:tcPr>
                </a:tc>
                <a:extLst>
                  <a:ext uri="{0D108BD9-81ED-4DB2-BD59-A6C34878D82A}">
                    <a16:rowId xmlns:a16="http://schemas.microsoft.com/office/drawing/2014/main" val="9967254"/>
                  </a:ext>
                </a:extLst>
              </a:tr>
            </a:tbl>
          </a:graphicData>
        </a:graphic>
      </p:graphicFrame>
      <p:sp>
        <p:nvSpPr>
          <p:cNvPr id="3" name="AutoShape 1">
            <a:extLst>
              <a:ext uri="{FF2B5EF4-FFF2-40B4-BE49-F238E27FC236}">
                <a16:creationId xmlns:a16="http://schemas.microsoft.com/office/drawing/2014/main" id="{1EBBF156-DC7C-A642-2338-4F259BB97EC8}"/>
              </a:ext>
            </a:extLst>
          </p:cNvPr>
          <p:cNvSpPr>
            <a:spLocks noChangeAspect="1" noChangeArrowheads="1"/>
          </p:cNvSpPr>
          <p:nvPr/>
        </p:nvSpPr>
        <p:spPr bwMode="auto">
          <a:xfrm>
            <a:off x="676275" y="2111375"/>
            <a:ext cx="9525" cy="19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2">
            <a:extLst>
              <a:ext uri="{FF2B5EF4-FFF2-40B4-BE49-F238E27FC236}">
                <a16:creationId xmlns:a16="http://schemas.microsoft.com/office/drawing/2014/main" id="{0ADCD4F1-4FF1-280D-2740-476E84DD48BE}"/>
              </a:ext>
            </a:extLst>
          </p:cNvPr>
          <p:cNvSpPr>
            <a:spLocks noChangeAspect="1" noChangeArrowheads="1"/>
          </p:cNvSpPr>
          <p:nvPr/>
        </p:nvSpPr>
        <p:spPr bwMode="auto">
          <a:xfrm>
            <a:off x="676275" y="2111375"/>
            <a:ext cx="9525" cy="19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C1A3CC63-927A-350C-D1AF-5E51BDAC9383}"/>
              </a:ext>
            </a:extLst>
          </p:cNvPr>
          <p:cNvSpPr txBox="1"/>
          <p:nvPr/>
        </p:nvSpPr>
        <p:spPr>
          <a:xfrm>
            <a:off x="457201" y="472679"/>
            <a:ext cx="11127995" cy="584775"/>
          </a:xfrm>
          <a:prstGeom prst="rect">
            <a:avLst/>
          </a:prstGeom>
          <a:noFill/>
        </p:spPr>
        <p:txBody>
          <a:bodyPr wrap="square" rtlCol="0">
            <a:spAutoFit/>
          </a:bodyPr>
          <a:lstStyle/>
          <a:p>
            <a:r>
              <a:rPr lang="en-US" sz="3200" b="1" kern="1200" spc="-120" dirty="0">
                <a:solidFill>
                  <a:schemeClr val="accent1"/>
                </a:solidFill>
                <a:latin typeface="Arial" panose="020B0604020202020204" pitchFamily="34" charset="0"/>
                <a:ea typeface="+mj-ea"/>
                <a:cs typeface="Arial" panose="020B0604020202020204" pitchFamily="34" charset="0"/>
              </a:rPr>
              <a:t>Working Outside the US If TU is Sponsoring Green Card</a:t>
            </a:r>
          </a:p>
        </p:txBody>
      </p:sp>
    </p:spTree>
    <p:extLst>
      <p:ext uri="{BB962C8B-B14F-4D97-AF65-F5344CB8AC3E}">
        <p14:creationId xmlns:p14="http://schemas.microsoft.com/office/powerpoint/2010/main" val="12478926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a:xfrm>
            <a:off x="385894" y="457900"/>
            <a:ext cx="6378575" cy="531813"/>
          </a:xfrm>
        </p:spPr>
        <p:txBody>
          <a:bodyPr>
            <a:normAutofit fontScale="90000"/>
          </a:bodyPr>
          <a:lstStyle/>
          <a:p>
            <a:pPr>
              <a:defRPr/>
            </a:pPr>
            <a:r>
              <a:rPr lang="en-US" altLang="en-US" sz="3600" dirty="0">
                <a:latin typeface="Arial" panose="020B0604020202020204" pitchFamily="34" charset="0"/>
                <a:cs typeface="Arial" panose="020B0604020202020204" pitchFamily="34" charset="0"/>
                <a:hlinkClick r:id="rId2"/>
              </a:rPr>
              <a:t>H-1B End of Employment </a:t>
            </a:r>
            <a:endParaRPr lang="en-US" alt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8843" y="1371600"/>
            <a:ext cx="11757992" cy="5105400"/>
          </a:xfrm>
        </p:spPr>
        <p:txBody>
          <a:bodyPr rtlCol="0">
            <a:noAutofit/>
          </a:bodyPr>
          <a:lstStyle/>
          <a:p>
            <a:pPr>
              <a:defRPr/>
            </a:pPr>
            <a:r>
              <a:rPr lang="en-US" sz="2800" dirty="0">
                <a:latin typeface="Arial" panose="020B0604020202020204" pitchFamily="34" charset="0"/>
                <a:cs typeface="Arial" panose="020B0604020202020204" pitchFamily="34" charset="0"/>
              </a:rPr>
              <a:t>The Department of Labor’s Administrative Review Board holds that an employer must pay the required salary to a terminated worker after the date of termination, until the employer can prove that it notified USCIS of the H-1B’s termination. </a:t>
            </a:r>
          </a:p>
          <a:p>
            <a:pPr>
              <a:defRPr/>
            </a:pPr>
            <a:r>
              <a:rPr lang="en-US" altLang="en-US" sz="2800" b="1" dirty="0">
                <a:latin typeface="Arial" panose="020B0604020202020204" pitchFamily="34" charset="0"/>
                <a:cs typeface="Arial" panose="020B0604020202020204" pitchFamily="34" charset="0"/>
              </a:rPr>
              <a:t>Departments MUST contact ISSS AS SOON AS THEY KNOW that an H-1B position will end, either through voluntary or involuntary means, as ISSS must withdraw the H-1B petition from USCIS.</a:t>
            </a:r>
          </a:p>
          <a:p>
            <a:pPr>
              <a:defRPr/>
            </a:pPr>
            <a:r>
              <a:rPr lang="en-US" altLang="en-US" sz="2800" dirty="0">
                <a:latin typeface="Arial" panose="020B0604020202020204" pitchFamily="34" charset="0"/>
                <a:cs typeface="Arial" panose="020B0604020202020204" pitchFamily="34" charset="0"/>
              </a:rPr>
              <a:t>Steps department must take after terminating employment prior to H-1B Expiration Date can be found at </a:t>
            </a:r>
            <a:r>
              <a:rPr lang="en-US" altLang="en-US" sz="2800" b="1" dirty="0">
                <a:latin typeface="Arial" panose="020B0604020202020204" pitchFamily="34" charset="0"/>
                <a:cs typeface="Arial" panose="020B0604020202020204" pitchFamily="34" charset="0"/>
                <a:hlinkClick r:id="rId3"/>
              </a:rPr>
              <a:t>isss.temple.edu/hosting-departments/information-departments/essential-information-departments/end-employment-issues</a:t>
            </a:r>
            <a:endParaRPr lang="en-US" altLang="en-US" sz="2800" b="1" dirty="0">
              <a:latin typeface="Arial" panose="020B0604020202020204" pitchFamily="34" charset="0"/>
              <a:cs typeface="Arial" panose="020B0604020202020204" pitchFamily="34" charset="0"/>
            </a:endParaRPr>
          </a:p>
          <a:p>
            <a:pPr>
              <a:defRPr/>
            </a:pP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505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0304" y="228600"/>
            <a:ext cx="11861441" cy="917620"/>
          </a:xfrm>
        </p:spPr>
        <p:txBody>
          <a:bodyPr>
            <a:normAutofit/>
          </a:bodyPr>
          <a:lstStyle/>
          <a:p>
            <a:pPr>
              <a:defRPr/>
            </a:pPr>
            <a:r>
              <a:rPr lang="en-US" altLang="en-US" sz="3600" b="1" dirty="0">
                <a:latin typeface="Arial" panose="020B0604020202020204" pitchFamily="34" charset="0"/>
                <a:cs typeface="Arial" panose="020B0604020202020204" pitchFamily="34" charset="0"/>
              </a:rPr>
              <a:t>ISSS only has authority for immigration matters	</a:t>
            </a:r>
          </a:p>
        </p:txBody>
      </p:sp>
      <p:sp>
        <p:nvSpPr>
          <p:cNvPr id="17411" name="Content Placeholder 2"/>
          <p:cNvSpPr>
            <a:spLocks noGrp="1"/>
          </p:cNvSpPr>
          <p:nvPr>
            <p:ph idx="1"/>
          </p:nvPr>
        </p:nvSpPr>
        <p:spPr>
          <a:xfrm>
            <a:off x="248669" y="1034904"/>
            <a:ext cx="11861441" cy="5423069"/>
          </a:xfrm>
        </p:spPr>
        <p:txBody>
          <a:bodyPr>
            <a:normAutofit/>
          </a:bodyPr>
          <a:lstStyle/>
          <a:p>
            <a:pPr eaLnBrk="1" hangingPunct="1"/>
            <a:r>
              <a:rPr lang="en-US" altLang="en-US" sz="3200" dirty="0">
                <a:latin typeface="Arial" panose="020B0604020202020204" pitchFamily="34" charset="0"/>
                <a:cs typeface="Arial" panose="020B0604020202020204" pitchFamily="34" charset="0"/>
              </a:rPr>
              <a:t>ISSS advisors may only assist with immigration matters.                Our office is not authorized to assist with the following:</a:t>
            </a:r>
          </a:p>
          <a:p>
            <a:pPr eaLnBrk="1" hangingPunct="1">
              <a:buFont typeface="Wingdings" panose="05000000000000000000" pitchFamily="2" charset="2"/>
              <a:buChar char="§"/>
            </a:pPr>
            <a:r>
              <a:rPr lang="en-US" altLang="en-US" sz="3200" dirty="0">
                <a:latin typeface="Arial" panose="020B0604020202020204" pitchFamily="34" charset="0"/>
                <a:cs typeface="Arial" panose="020B0604020202020204" pitchFamily="34" charset="0"/>
              </a:rPr>
              <a:t>Determine job/appointment title</a:t>
            </a:r>
          </a:p>
          <a:p>
            <a:pPr eaLnBrk="1" hangingPunct="1">
              <a:buFont typeface="Wingdings" panose="05000000000000000000" pitchFamily="2" charset="2"/>
              <a:buChar char="§"/>
            </a:pPr>
            <a:r>
              <a:rPr lang="en-US" altLang="en-US" sz="3200" dirty="0">
                <a:latin typeface="Arial" panose="020B0604020202020204" pitchFamily="34" charset="0"/>
                <a:cs typeface="Arial" panose="020B0604020202020204" pitchFamily="34" charset="0"/>
              </a:rPr>
              <a:t>Taxes (HR/Payroll Management)</a:t>
            </a:r>
          </a:p>
          <a:p>
            <a:pPr eaLnBrk="1" hangingPunct="1">
              <a:buFont typeface="Wingdings" panose="05000000000000000000" pitchFamily="2" charset="2"/>
              <a:buChar char="§"/>
            </a:pPr>
            <a:r>
              <a:rPr lang="en-US" altLang="en-US" sz="3200" dirty="0">
                <a:latin typeface="Arial" panose="020B0604020202020204" pitchFamily="34" charset="0"/>
                <a:cs typeface="Arial" panose="020B0604020202020204" pitchFamily="34" charset="0"/>
              </a:rPr>
              <a:t>Obtaining Temporary SS#s (HR), TU email or TU ID#s</a:t>
            </a:r>
          </a:p>
          <a:p>
            <a:pPr>
              <a:buFont typeface="Wingdings" panose="05000000000000000000" pitchFamily="2" charset="2"/>
              <a:buChar char="§"/>
            </a:pPr>
            <a:r>
              <a:rPr lang="en-US" altLang="en-US" sz="3200" dirty="0">
                <a:latin typeface="Arial" panose="020B0604020202020204" pitchFamily="34" charset="0"/>
                <a:cs typeface="Arial" panose="020B0604020202020204" pitchFamily="34" charset="0"/>
              </a:rPr>
              <a:t>Onboarding including I-9 Forms (HR/Payroll Management) </a:t>
            </a:r>
          </a:p>
          <a:p>
            <a:pPr eaLnBrk="1" hangingPunct="1">
              <a:buFont typeface="Wingdings" panose="05000000000000000000" pitchFamily="2" charset="2"/>
              <a:buChar char="§"/>
            </a:pPr>
            <a:r>
              <a:rPr lang="en-US" altLang="en-US" sz="3200" dirty="0">
                <a:latin typeface="Arial" panose="020B0604020202020204" pitchFamily="34" charset="0"/>
                <a:cs typeface="Arial" panose="020B0604020202020204" pitchFamily="34" charset="0"/>
              </a:rPr>
              <a:t>TU Sponsorship for Permanent Residence [green card] – Department Chair/Dean must contact Karen Ward in HR for University Positions or TUHS HR</a:t>
            </a:r>
          </a:p>
          <a:p>
            <a:pPr eaLnBrk="1" hangingPunct="1">
              <a:buFont typeface="Wingdings" panose="05000000000000000000" pitchFamily="2" charset="2"/>
              <a:buChar char="§"/>
            </a:pPr>
            <a:r>
              <a:rPr lang="en-US" altLang="en-US" sz="3200" dirty="0">
                <a:latin typeface="Arial" panose="020B0604020202020204" pitchFamily="34" charset="0"/>
                <a:cs typeface="Arial" panose="020B0604020202020204" pitchFamily="34" charset="0"/>
              </a:rPr>
              <a:t>Employment Verification Letters</a:t>
            </a:r>
          </a:p>
          <a:p>
            <a:pPr eaLnBrk="1" hangingPunct="1"/>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17017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8F62B7D-D213-FB28-1A32-60648CBC1500}"/>
              </a:ext>
            </a:extLst>
          </p:cNvPr>
          <p:cNvSpPr>
            <a:spLocks noGrp="1" noChangeArrowheads="1"/>
          </p:cNvSpPr>
          <p:nvPr>
            <p:ph type="ctrTitle"/>
          </p:nvPr>
        </p:nvSpPr>
        <p:spPr>
          <a:xfrm>
            <a:off x="662940" y="701040"/>
            <a:ext cx="10389869" cy="3722370"/>
          </a:xfrm>
        </p:spPr>
        <p:txBody>
          <a:bodyPr/>
          <a:lstStyle/>
          <a:p>
            <a:pPr eaLnBrk="1" hangingPunct="1"/>
            <a:r>
              <a:rPr lang="en-US" altLang="en-US" dirty="0">
                <a:solidFill>
                  <a:schemeClr val="bg1"/>
                </a:solidFill>
                <a:latin typeface="Arial" panose="020B0604020202020204" pitchFamily="34" charset="0"/>
                <a:cs typeface="Arial" panose="020B0604020202020204" pitchFamily="34" charset="0"/>
              </a:rPr>
              <a:t>TN Trade NAFTA:   Canadian and Mexican Nationals</a:t>
            </a:r>
          </a:p>
        </p:txBody>
      </p:sp>
      <p:sp>
        <p:nvSpPr>
          <p:cNvPr id="16387" name="Rectangle 3">
            <a:extLst>
              <a:ext uri="{FF2B5EF4-FFF2-40B4-BE49-F238E27FC236}">
                <a16:creationId xmlns:a16="http://schemas.microsoft.com/office/drawing/2014/main" id="{D70C103D-6D22-EEE2-F59F-0DD998A34FDF}"/>
              </a:ext>
            </a:extLst>
          </p:cNvPr>
          <p:cNvSpPr>
            <a:spLocks noGrp="1" noChangeArrowheads="1"/>
          </p:cNvSpPr>
          <p:nvPr>
            <p:ph type="subTitle" idx="1"/>
          </p:nvPr>
        </p:nvSpPr>
        <p:spPr>
          <a:xfrm>
            <a:off x="2654301" y="4051301"/>
            <a:ext cx="5827713" cy="1096963"/>
          </a:xfrm>
        </p:spPr>
        <p:txBody>
          <a:bodyPr/>
          <a:lstStyle/>
          <a:p>
            <a:pPr marL="36513">
              <a:spcBef>
                <a:spcPct val="0"/>
              </a:spcBef>
            </a:pPr>
            <a:r>
              <a:rPr lang="en-US" altLang="en-US" sz="2400" dirty="0">
                <a:solidFill>
                  <a:schemeClr val="hlink"/>
                </a:solidFill>
                <a:latin typeface="Georgia" panose="02040502050405020303" pitchFamily="18" charset="0"/>
              </a:rPr>
              <a:t> </a:t>
            </a:r>
          </a:p>
        </p:txBody>
      </p:sp>
      <p:sp>
        <p:nvSpPr>
          <p:cNvPr id="2" name="TextBox 1">
            <a:extLst>
              <a:ext uri="{FF2B5EF4-FFF2-40B4-BE49-F238E27FC236}">
                <a16:creationId xmlns:a16="http://schemas.microsoft.com/office/drawing/2014/main" id="{3CA237DF-F114-B080-971D-62019CDA9EE3}"/>
              </a:ext>
            </a:extLst>
          </p:cNvPr>
          <p:cNvSpPr txBox="1"/>
          <p:nvPr/>
        </p:nvSpPr>
        <p:spPr>
          <a:xfrm>
            <a:off x="502920" y="5680710"/>
            <a:ext cx="10275570" cy="830997"/>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hlinkClick r:id="rId2" action="ppaction://hlinkfile"/>
              </a:rPr>
              <a:t>isss.temple.edu/faculty-staff-and-researchers/international-employees/trade-</a:t>
            </a:r>
            <a:r>
              <a:rPr lang="en-US" sz="2400" b="1" dirty="0" err="1">
                <a:solidFill>
                  <a:schemeClr val="bg1"/>
                </a:solidFill>
                <a:latin typeface="Arial" panose="020B0604020202020204" pitchFamily="34" charset="0"/>
                <a:cs typeface="Arial" panose="020B0604020202020204" pitchFamily="34" charset="0"/>
                <a:hlinkClick r:id="rId2" action="ppaction://hlinkfile"/>
              </a:rPr>
              <a:t>nafta</a:t>
            </a:r>
            <a:r>
              <a:rPr lang="en-US" sz="2400" b="1" dirty="0">
                <a:solidFill>
                  <a:schemeClr val="bg1"/>
                </a:solidFill>
                <a:latin typeface="Arial" panose="020B0604020202020204" pitchFamily="34" charset="0"/>
                <a:cs typeface="Arial" panose="020B0604020202020204" pitchFamily="34" charset="0"/>
                <a:hlinkClick r:id="rId2" action="ppaction://hlinkfile"/>
              </a:rPr>
              <a:t>-</a:t>
            </a:r>
            <a:r>
              <a:rPr lang="en-US" sz="2400" b="1" dirty="0" err="1">
                <a:solidFill>
                  <a:schemeClr val="bg1"/>
                </a:solidFill>
                <a:latin typeface="Arial" panose="020B0604020202020204" pitchFamily="34" charset="0"/>
                <a:cs typeface="Arial" panose="020B0604020202020204" pitchFamily="34" charset="0"/>
                <a:hlinkClick r:id="rId2" action="ppaction://hlinkfile"/>
              </a:rPr>
              <a:t>tn</a:t>
            </a:r>
            <a:r>
              <a:rPr lang="en-US" sz="2400" b="1" dirty="0">
                <a:solidFill>
                  <a:schemeClr val="bg1"/>
                </a:solidFill>
                <a:latin typeface="Arial" panose="020B0604020202020204" pitchFamily="34" charset="0"/>
                <a:cs typeface="Arial" panose="020B0604020202020204" pitchFamily="34" charset="0"/>
                <a:hlinkClick r:id="rId2" action="ppaction://hlinkfile"/>
              </a:rPr>
              <a:t>-status</a:t>
            </a:r>
            <a:endParaRPr lang="en-US" sz="2400" b="1" dirty="0">
              <a:solidFill>
                <a:schemeClr val="bg1"/>
              </a:solidFill>
              <a:latin typeface="Arial" panose="020B0604020202020204" pitchFamily="34" charset="0"/>
              <a:cs typeface="Arial" panose="020B0604020202020204" pitchFamily="34" charset="0"/>
            </a:endParaRPr>
          </a:p>
        </p:txBody>
      </p:sp>
      <p:pic>
        <p:nvPicPr>
          <p:cNvPr id="4" name="Graphic 3" descr="Internet with solid fill">
            <a:extLst>
              <a:ext uri="{FF2B5EF4-FFF2-40B4-BE49-F238E27FC236}">
                <a16:creationId xmlns:a16="http://schemas.microsoft.com/office/drawing/2014/main" id="{DF3CD5EA-7206-C14F-77E5-E84B1A9EFB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5280" y="5486400"/>
            <a:ext cx="914400" cy="91440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3577238-FFAE-DBF5-AA4F-D3A237831FDD}"/>
              </a:ext>
            </a:extLst>
          </p:cNvPr>
          <p:cNvSpPr>
            <a:spLocks noGrp="1" noChangeArrowheads="1"/>
          </p:cNvSpPr>
          <p:nvPr>
            <p:ph idx="1"/>
          </p:nvPr>
        </p:nvSpPr>
        <p:spPr>
          <a:xfrm>
            <a:off x="251460" y="304800"/>
            <a:ext cx="11567160" cy="6267450"/>
          </a:xfrm>
        </p:spPr>
        <p:txBody>
          <a:bodyPr rtlCol="0">
            <a:normAutofit/>
          </a:bodyPr>
          <a:lstStyle/>
          <a:p>
            <a:pPr>
              <a:spcAft>
                <a:spcPts val="600"/>
              </a:spcAft>
              <a:buNone/>
              <a:defRPr/>
            </a:pPr>
            <a:endParaRPr lang="en-US" altLang="en-US" dirty="0">
              <a:solidFill>
                <a:schemeClr val="tx1">
                  <a:lumMod val="75000"/>
                  <a:lumOff val="25000"/>
                </a:schemeClr>
              </a:solidFill>
              <a:latin typeface="Arial" panose="020B0604020202020204" pitchFamily="34" charset="0"/>
              <a:cs typeface="Arial" panose="020B0604020202020204" pitchFamily="34" charset="0"/>
            </a:endParaRPr>
          </a:p>
          <a:p>
            <a:pPr marL="0" indent="0">
              <a:buNone/>
              <a:defRPr/>
            </a:pPr>
            <a:endParaRPr lang="en-US" dirty="0">
              <a:solidFill>
                <a:schemeClr val="tx1">
                  <a:lumMod val="75000"/>
                  <a:lumOff val="25000"/>
                </a:schemeClr>
              </a:solidFill>
              <a:latin typeface="Arial" panose="020B0604020202020204" pitchFamily="34" charset="0"/>
              <a:cs typeface="Arial" panose="020B0604020202020204" pitchFamily="34" charset="0"/>
            </a:endParaRPr>
          </a:p>
          <a:p>
            <a:pPr marL="0" indent="0">
              <a:buNone/>
              <a:defRPr/>
            </a:pPr>
            <a:r>
              <a:rPr lang="en-US" dirty="0">
                <a:solidFill>
                  <a:schemeClr val="tx1">
                    <a:lumMod val="75000"/>
                    <a:lumOff val="25000"/>
                  </a:schemeClr>
                </a:solidFill>
                <a:latin typeface="Arial" panose="020B0604020202020204" pitchFamily="34" charset="0"/>
                <a:cs typeface="Arial" panose="020B0604020202020204" pitchFamily="34" charset="0"/>
              </a:rPr>
              <a:t>The TN category was developed as part of the North American Free Trade Agreement (NAFTA), to facilitate the entry of Canadian and Mexican citizens to the US to engage in professional business activities on a temporary basis. </a:t>
            </a:r>
          </a:p>
          <a:p>
            <a:pPr marL="0" indent="0" eaLnBrk="1" hangingPunct="1">
              <a:buNone/>
              <a:defRPr/>
            </a:pPr>
            <a:endParaRPr lang="en-US" dirty="0">
              <a:solidFill>
                <a:schemeClr val="tx1">
                  <a:lumMod val="75000"/>
                  <a:lumOff val="25000"/>
                </a:schemeClr>
              </a:solidFill>
              <a:latin typeface="Arial" panose="020B0604020202020204" pitchFamily="34" charset="0"/>
              <a:cs typeface="Arial" panose="020B0604020202020204" pitchFamily="34" charset="0"/>
            </a:endParaRPr>
          </a:p>
          <a:p>
            <a:pPr>
              <a:buFont typeface="Wingdings" panose="05000000000000000000" pitchFamily="2" charset="2"/>
              <a:buChar char="§"/>
              <a:defRPr/>
            </a:pPr>
            <a:r>
              <a:rPr lang="en-US" dirty="0">
                <a:solidFill>
                  <a:schemeClr val="tx1">
                    <a:lumMod val="75000"/>
                    <a:lumOff val="25000"/>
                  </a:schemeClr>
                </a:solidFill>
                <a:latin typeface="Arial" panose="020B0604020202020204" pitchFamily="34" charset="0"/>
                <a:cs typeface="Arial" panose="020B0604020202020204" pitchFamily="34" charset="0"/>
              </a:rPr>
              <a:t> TNs c</a:t>
            </a:r>
            <a:r>
              <a:rPr lang="en-US" altLang="en-US" dirty="0">
                <a:solidFill>
                  <a:schemeClr val="tx1">
                    <a:lumMod val="75000"/>
                    <a:lumOff val="25000"/>
                  </a:schemeClr>
                </a:solidFill>
                <a:latin typeface="Arial" panose="020B0604020202020204" pitchFamily="34" charset="0"/>
                <a:cs typeface="Arial" panose="020B0604020202020204" pitchFamily="34" charset="0"/>
              </a:rPr>
              <a:t>an only work for the organization that petitioned for their services </a:t>
            </a:r>
          </a:p>
          <a:p>
            <a:pPr>
              <a:buFont typeface="Wingdings" panose="05000000000000000000" pitchFamily="2" charset="2"/>
              <a:buChar char="§"/>
              <a:defRPr/>
            </a:pPr>
            <a:r>
              <a:rPr lang="en-US" altLang="en-US" dirty="0">
                <a:solidFill>
                  <a:schemeClr val="tx1">
                    <a:lumMod val="75000"/>
                    <a:lumOff val="25000"/>
                  </a:schemeClr>
                </a:solidFill>
                <a:latin typeface="Arial" panose="020B0604020202020204" pitchFamily="34" charset="0"/>
                <a:cs typeface="Arial" panose="020B0604020202020204" pitchFamily="34" charset="0"/>
              </a:rPr>
              <a:t> TN status does not have Dual Intent and is therefore not suitable for someone who will or already has filed for permanent residency (Green Card)  </a:t>
            </a:r>
          </a:p>
          <a:p>
            <a:pPr>
              <a:buFont typeface="Wingdings" panose="05000000000000000000" pitchFamily="2" charset="2"/>
              <a:buChar char="§"/>
              <a:defRPr/>
            </a:pPr>
            <a:r>
              <a:rPr lang="en-US" altLang="en-US" dirty="0">
                <a:latin typeface="Arial" panose="020B0604020202020204" pitchFamily="34" charset="0"/>
                <a:cs typeface="Arial" panose="020B0604020202020204" pitchFamily="34" charset="0"/>
              </a:rPr>
              <a:t> Not all positions are on the TN schedule – see </a:t>
            </a:r>
            <a:r>
              <a:rPr lang="en-US" altLang="en-US" dirty="0">
                <a:latin typeface="Arial" panose="020B0604020202020204" pitchFamily="34" charset="0"/>
                <a:cs typeface="Arial" panose="020B0604020202020204" pitchFamily="34" charset="0"/>
                <a:hlinkClick r:id="rId2"/>
              </a:rPr>
              <a:t>isss.temple.edu/faculty-staff-and-researchers/international-employees/trade-nafta-tn-status/requirements-professional-job-series-listfor details</a:t>
            </a:r>
            <a:endParaRPr lang="en-US" altLang="en-US" dirty="0">
              <a:latin typeface="Arial" panose="020B0604020202020204" pitchFamily="34" charset="0"/>
              <a:cs typeface="Arial" panose="020B0604020202020204" pitchFamily="34" charset="0"/>
            </a:endParaRPr>
          </a:p>
          <a:p>
            <a:pPr>
              <a:buFont typeface="Wingdings" panose="05000000000000000000" pitchFamily="2" charset="2"/>
              <a:buChar char="§"/>
              <a:defRPr/>
            </a:pPr>
            <a:r>
              <a:rPr lang="en-US" altLang="en-US" dirty="0">
                <a:latin typeface="Arial" panose="020B0604020202020204" pitchFamily="34" charset="0"/>
                <a:cs typeface="Arial" panose="020B0604020202020204" pitchFamily="34" charset="0"/>
              </a:rPr>
              <a:t> TN must have required degree and license, if applicable</a:t>
            </a:r>
          </a:p>
        </p:txBody>
      </p:sp>
      <p:sp>
        <p:nvSpPr>
          <p:cNvPr id="17411" name="TextBox 1">
            <a:extLst>
              <a:ext uri="{FF2B5EF4-FFF2-40B4-BE49-F238E27FC236}">
                <a16:creationId xmlns:a16="http://schemas.microsoft.com/office/drawing/2014/main" id="{E590726E-9071-AF5D-8ED9-21C6B290CD41}"/>
              </a:ext>
            </a:extLst>
          </p:cNvPr>
          <p:cNvSpPr txBox="1">
            <a:spLocks noChangeArrowheads="1"/>
          </p:cNvSpPr>
          <p:nvPr/>
        </p:nvSpPr>
        <p:spPr bwMode="auto">
          <a:xfrm>
            <a:off x="373380" y="492695"/>
            <a:ext cx="5722620"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sz="2900" b="1" spc="-120" dirty="0">
                <a:solidFill>
                  <a:schemeClr val="accent1"/>
                </a:solidFill>
                <a:latin typeface="Arial" panose="020B0604020202020204" pitchFamily="34" charset="0"/>
                <a:ea typeface="+mj-ea"/>
                <a:cs typeface="Arial" panose="020B0604020202020204" pitchFamily="34" charset="0"/>
              </a:rPr>
              <a:t>Trade NAFTA (TN)</a:t>
            </a:r>
          </a:p>
        </p:txBody>
      </p:sp>
    </p:spTree>
  </p:cSld>
  <p:clrMapOvr>
    <a:masterClrMapping/>
  </p:clrMapOvr>
  <p:transition spd="med">
    <p:strips dir="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6AF99C13-A2F2-4285-5663-F64231E9ECEF}"/>
              </a:ext>
            </a:extLst>
          </p:cNvPr>
          <p:cNvSpPr>
            <a:spLocks noGrp="1"/>
          </p:cNvSpPr>
          <p:nvPr>
            <p:ph type="title"/>
          </p:nvPr>
        </p:nvSpPr>
        <p:spPr>
          <a:xfrm>
            <a:off x="657224" y="499533"/>
            <a:ext cx="10772775" cy="621901"/>
          </a:xfrm>
        </p:spPr>
        <p:txBody>
          <a:bodyPr>
            <a:normAutofit/>
          </a:bodyPr>
          <a:lstStyle/>
          <a:p>
            <a:pPr defTabSz="457200"/>
            <a:r>
              <a:rPr lang="en-US" altLang="en-US" sz="2900" b="1" dirty="0">
                <a:latin typeface="Arial" panose="020B0604020202020204" pitchFamily="34" charset="0"/>
                <a:cs typeface="Arial" panose="020B0604020202020204" pitchFamily="34" charset="0"/>
              </a:rPr>
              <a:t>TN IS Job Specific</a:t>
            </a:r>
          </a:p>
        </p:txBody>
      </p:sp>
      <p:sp>
        <p:nvSpPr>
          <p:cNvPr id="28675" name="Content Placeholder 2">
            <a:extLst>
              <a:ext uri="{FF2B5EF4-FFF2-40B4-BE49-F238E27FC236}">
                <a16:creationId xmlns:a16="http://schemas.microsoft.com/office/drawing/2014/main" id="{432D291D-73E8-3E8E-FACA-D4BCC90489E4}"/>
              </a:ext>
            </a:extLst>
          </p:cNvPr>
          <p:cNvSpPr>
            <a:spLocks noGrp="1"/>
          </p:cNvSpPr>
          <p:nvPr>
            <p:ph idx="1"/>
          </p:nvPr>
        </p:nvSpPr>
        <p:spPr>
          <a:xfrm>
            <a:off x="525780" y="1600201"/>
            <a:ext cx="11224259" cy="4835105"/>
          </a:xfrm>
        </p:spPr>
        <p:txBody>
          <a:bodyPr>
            <a:normAutofit lnSpcReduction="10000"/>
          </a:bodyPr>
          <a:lstStyle/>
          <a:p>
            <a:pPr eaLnBrk="1" hangingPunct="1">
              <a:defRPr/>
            </a:pPr>
            <a:r>
              <a:rPr lang="en-US" altLang="en-US" sz="3200" dirty="0">
                <a:latin typeface="Arial" panose="020B0604020202020204" pitchFamily="34" charset="0"/>
                <a:cs typeface="Arial" panose="020B0604020202020204" pitchFamily="34" charset="0"/>
              </a:rPr>
              <a:t>TN status holders may change jobs, or have more than one job, </a:t>
            </a:r>
            <a:r>
              <a:rPr lang="en-US" altLang="en-US" sz="3200" b="1" dirty="0">
                <a:solidFill>
                  <a:schemeClr val="accent2">
                    <a:lumMod val="75000"/>
                  </a:schemeClr>
                </a:solidFill>
                <a:latin typeface="Arial" panose="020B0604020202020204" pitchFamily="34" charset="0"/>
                <a:cs typeface="Arial" panose="020B0604020202020204" pitchFamily="34" charset="0"/>
              </a:rPr>
              <a:t>but since TN status is employer and employment-specific, DHS must approve all new employment prior to its commencement.</a:t>
            </a:r>
          </a:p>
          <a:p>
            <a:pPr eaLnBrk="1" hangingPunct="1">
              <a:defRPr/>
            </a:pPr>
            <a:r>
              <a:rPr lang="en-US" altLang="en-US" sz="3200" dirty="0">
                <a:latin typeface="Arial" panose="020B0604020202020204" pitchFamily="34" charset="0"/>
                <a:cs typeface="Arial" panose="020B0604020202020204" pitchFamily="34" charset="0"/>
              </a:rPr>
              <a:t>There are two options for adding new or additional employers. New employment cannot begin until either </a:t>
            </a:r>
          </a:p>
          <a:p>
            <a:pPr eaLnBrk="1" hangingPunct="1">
              <a:defRPr/>
            </a:pPr>
            <a:r>
              <a:rPr lang="en-US" altLang="en-US" sz="3200" dirty="0">
                <a:latin typeface="Arial" panose="020B0604020202020204" pitchFamily="34" charset="0"/>
                <a:cs typeface="Arial" panose="020B0604020202020204" pitchFamily="34" charset="0"/>
              </a:rPr>
              <a:t>1. the TN departs and reenters the United States showing new employment to US Customs and Border Protection Officer OR </a:t>
            </a:r>
          </a:p>
          <a:p>
            <a:pPr eaLnBrk="1" hangingPunct="1">
              <a:defRPr/>
            </a:pPr>
            <a:r>
              <a:rPr lang="en-US" altLang="en-US" sz="3200" dirty="0">
                <a:latin typeface="Arial" panose="020B0604020202020204" pitchFamily="34" charset="0"/>
                <a:cs typeface="Arial" panose="020B0604020202020204" pitchFamily="34" charset="0"/>
              </a:rPr>
              <a:t>2. USCIS approves a TN Amendment Petition and the petition start date is reached </a:t>
            </a:r>
          </a:p>
          <a:p>
            <a:pPr eaLnBrk="1" hangingPunct="1">
              <a:defRPr/>
            </a:pPr>
            <a:endParaRPr lang="en-US"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D7D8E37-EEE8-AB47-C16D-565748D55106}"/>
              </a:ext>
            </a:extLst>
          </p:cNvPr>
          <p:cNvSpPr>
            <a:spLocks noGrp="1"/>
          </p:cNvSpPr>
          <p:nvPr>
            <p:ph type="title"/>
          </p:nvPr>
        </p:nvSpPr>
        <p:spPr>
          <a:xfrm>
            <a:off x="502920" y="152400"/>
            <a:ext cx="10961369" cy="819150"/>
          </a:xfrm>
        </p:spPr>
        <p:txBody>
          <a:bodyPr>
            <a:normAutofit/>
          </a:bodyPr>
          <a:lstStyle/>
          <a:p>
            <a:r>
              <a:rPr lang="en-US" altLang="en-US" sz="2900" b="1" dirty="0">
                <a:latin typeface="Arial" panose="020B0604020202020204" pitchFamily="34" charset="0"/>
                <a:cs typeface="Arial" panose="020B0604020202020204" pitchFamily="34" charset="0"/>
                <a:hlinkClick r:id="rId2"/>
              </a:rPr>
              <a:t>Some Job Categories Available for TN Status:</a:t>
            </a:r>
            <a:endParaRPr lang="en-US" altLang="en-US" sz="2900" b="1" dirty="0">
              <a:latin typeface="Arial" panose="020B0604020202020204" pitchFamily="34" charset="0"/>
              <a:cs typeface="Arial" panose="020B0604020202020204" pitchFamily="34" charset="0"/>
            </a:endParaRPr>
          </a:p>
        </p:txBody>
      </p:sp>
      <p:sp>
        <p:nvSpPr>
          <p:cNvPr id="19459" name="Content Placeholder 2">
            <a:extLst>
              <a:ext uri="{FF2B5EF4-FFF2-40B4-BE49-F238E27FC236}">
                <a16:creationId xmlns:a16="http://schemas.microsoft.com/office/drawing/2014/main" id="{813B8CBC-FEB1-8B79-F15A-4165F2BD477C}"/>
              </a:ext>
            </a:extLst>
          </p:cNvPr>
          <p:cNvSpPr>
            <a:spLocks noGrp="1"/>
          </p:cNvSpPr>
          <p:nvPr>
            <p:ph idx="1"/>
          </p:nvPr>
        </p:nvSpPr>
        <p:spPr>
          <a:xfrm>
            <a:off x="91441" y="1108710"/>
            <a:ext cx="11372848" cy="5791200"/>
          </a:xfrm>
        </p:spPr>
        <p:txBody>
          <a:bodyPr/>
          <a:lstStyle/>
          <a:p>
            <a:pPr marL="0" indent="0">
              <a:buNone/>
            </a:pPr>
            <a:r>
              <a:rPr lang="en-US" altLang="en-US" sz="2800" b="1" dirty="0">
                <a:latin typeface="Arial" panose="020B0604020202020204" pitchFamily="34" charset="0"/>
                <a:cs typeface="Arial" panose="020B0604020202020204" pitchFamily="34" charset="0"/>
              </a:rPr>
              <a:t>Scientist:</a:t>
            </a:r>
            <a:r>
              <a:rPr lang="en-US" altLang="en-US" sz="2800" dirty="0">
                <a:latin typeface="Arial" panose="020B0604020202020204" pitchFamily="34" charset="0"/>
                <a:cs typeface="Arial" panose="020B0604020202020204" pitchFamily="34" charset="0"/>
              </a:rPr>
              <a:t> Covers a broad range of scientific fields that may be useful to academic and research institutions</a:t>
            </a:r>
          </a:p>
          <a:p>
            <a:pPr marL="0" indent="0">
              <a:buNone/>
            </a:pPr>
            <a:r>
              <a:rPr lang="en-US" altLang="en-US" sz="2800" b="1" dirty="0">
                <a:latin typeface="Arial" panose="020B0604020202020204" pitchFamily="34" charset="0"/>
                <a:cs typeface="Arial" panose="020B0604020202020204" pitchFamily="34" charset="0"/>
              </a:rPr>
              <a:t>Research Assistant: </a:t>
            </a:r>
            <a:r>
              <a:rPr lang="en-US" altLang="en-US" sz="2800" dirty="0">
                <a:latin typeface="Arial" panose="020B0604020202020204" pitchFamily="34" charset="0"/>
                <a:cs typeface="Arial" panose="020B0604020202020204" pitchFamily="34" charset="0"/>
              </a:rPr>
              <a:t>Must be entering to conduct research for a postsecondary educational institution.  </a:t>
            </a:r>
          </a:p>
          <a:p>
            <a:pPr marL="0" indent="0">
              <a:buNone/>
            </a:pPr>
            <a:r>
              <a:rPr lang="en-US" altLang="en-US" sz="2800" b="1" dirty="0">
                <a:latin typeface="Arial" panose="020B0604020202020204" pitchFamily="34" charset="0"/>
                <a:cs typeface="Arial" panose="020B0604020202020204" pitchFamily="34" charset="0"/>
              </a:rPr>
              <a:t>Medical/Allied Professionals: </a:t>
            </a:r>
            <a:r>
              <a:rPr lang="en-US" altLang="en-US" sz="2800" dirty="0">
                <a:latin typeface="Arial" panose="020B0604020202020204" pitchFamily="34" charset="0"/>
                <a:cs typeface="Arial" panose="020B0604020202020204" pitchFamily="34" charset="0"/>
              </a:rPr>
              <a:t>Encompasses many occupations that are useful to universities and medical institutions</a:t>
            </a:r>
          </a:p>
          <a:p>
            <a:pPr marL="0" indent="0">
              <a:buNone/>
            </a:pPr>
            <a:r>
              <a:rPr lang="en-US" altLang="en-US" sz="2800" b="1" dirty="0">
                <a:latin typeface="Arial" panose="020B0604020202020204" pitchFamily="34" charset="0"/>
                <a:cs typeface="Arial" panose="020B0604020202020204" pitchFamily="34" charset="0"/>
              </a:rPr>
              <a:t>Engineer</a:t>
            </a:r>
          </a:p>
          <a:p>
            <a:pPr marL="0" indent="0">
              <a:buNone/>
            </a:pPr>
            <a:r>
              <a:rPr lang="en-US" altLang="en-US" sz="2800" b="1" dirty="0">
                <a:latin typeface="Arial" panose="020B0604020202020204" pitchFamily="34" charset="0"/>
                <a:cs typeface="Arial" panose="020B0604020202020204" pitchFamily="34" charset="0"/>
              </a:rPr>
              <a:t>Dentist</a:t>
            </a:r>
          </a:p>
          <a:p>
            <a:pPr marL="0" indent="0">
              <a:buNone/>
            </a:pPr>
            <a:r>
              <a:rPr lang="en-US" altLang="en-US" sz="2800" b="1" dirty="0">
                <a:latin typeface="Arial" panose="020B0604020202020204" pitchFamily="34" charset="0"/>
                <a:cs typeface="Arial" panose="020B0604020202020204" pitchFamily="34" charset="0"/>
              </a:rPr>
              <a:t>Psychologist</a:t>
            </a:r>
          </a:p>
          <a:p>
            <a:pPr marL="0" indent="0">
              <a:buNone/>
            </a:pPr>
            <a:r>
              <a:rPr lang="en-US" altLang="en-US" sz="2800" b="1" dirty="0">
                <a:latin typeface="Arial" panose="020B0604020202020204" pitchFamily="34" charset="0"/>
                <a:cs typeface="Arial" panose="020B0604020202020204" pitchFamily="34" charset="0"/>
              </a:rPr>
              <a:t>Teacher:</a:t>
            </a:r>
            <a:r>
              <a:rPr lang="en-US" altLang="en-US" sz="2800" dirty="0">
                <a:latin typeface="Arial" panose="020B0604020202020204" pitchFamily="34" charset="0"/>
                <a:cs typeface="Arial" panose="020B0604020202020204" pitchFamily="34" charset="0"/>
              </a:rPr>
              <a:t> Since the TN applicant must show that their stay is temporary, the TN category is </a:t>
            </a:r>
            <a:r>
              <a:rPr lang="en-US" altLang="en-US" sz="2800" b="1" dirty="0">
                <a:latin typeface="Arial" panose="020B0604020202020204" pitchFamily="34" charset="0"/>
                <a:cs typeface="Arial" panose="020B0604020202020204" pitchFamily="34" charset="0"/>
              </a:rPr>
              <a:t>not recommended for tenure-track faculty </a:t>
            </a:r>
            <a:r>
              <a:rPr lang="en-US" altLang="en-US" sz="2800" dirty="0">
                <a:latin typeface="Arial" panose="020B0604020202020204" pitchFamily="34" charset="0"/>
                <a:cs typeface="Arial" panose="020B0604020202020204" pitchFamily="34" charset="0"/>
              </a:rPr>
              <a:t>who plan to apply for lawful permanent residence.</a:t>
            </a:r>
          </a:p>
          <a:p>
            <a:pPr marL="0" indent="0">
              <a:buNone/>
            </a:pPr>
            <a:endParaRPr lang="en-US"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5232A3B-555B-91BA-5B02-B046647CC539}"/>
              </a:ext>
            </a:extLst>
          </p:cNvPr>
          <p:cNvSpPr>
            <a:spLocks noGrp="1"/>
          </p:cNvSpPr>
          <p:nvPr>
            <p:ph type="title"/>
          </p:nvPr>
        </p:nvSpPr>
        <p:spPr>
          <a:xfrm>
            <a:off x="409908" y="151635"/>
            <a:ext cx="8203884" cy="488171"/>
          </a:xfrm>
        </p:spPr>
        <p:txBody>
          <a:bodyPr>
            <a:normAutofit/>
          </a:bodyPr>
          <a:lstStyle/>
          <a:p>
            <a:pPr eaLnBrk="1" hangingPunct="1"/>
            <a:r>
              <a:rPr lang="en-US" altLang="en-US" sz="2400" b="1" dirty="0">
                <a:latin typeface="Arial" panose="020B0604020202020204" pitchFamily="34" charset="0"/>
                <a:cs typeface="Arial" panose="020B0604020202020204" pitchFamily="34" charset="0"/>
              </a:rPr>
              <a:t>TN Processing at US Border:</a:t>
            </a:r>
          </a:p>
        </p:txBody>
      </p:sp>
      <p:sp>
        <p:nvSpPr>
          <p:cNvPr id="24579" name="Content Placeholder 2">
            <a:extLst>
              <a:ext uri="{FF2B5EF4-FFF2-40B4-BE49-F238E27FC236}">
                <a16:creationId xmlns:a16="http://schemas.microsoft.com/office/drawing/2014/main" id="{E7BAA2F0-0EBC-6775-5DE7-3D89FB53ACE3}"/>
              </a:ext>
            </a:extLst>
          </p:cNvPr>
          <p:cNvSpPr>
            <a:spLocks noGrp="1"/>
          </p:cNvSpPr>
          <p:nvPr>
            <p:ph idx="1"/>
          </p:nvPr>
        </p:nvSpPr>
        <p:spPr>
          <a:xfrm>
            <a:off x="267419" y="639806"/>
            <a:ext cx="11637034" cy="5950775"/>
          </a:xfrm>
        </p:spPr>
        <p:txBody>
          <a:bodyPr>
            <a:normAutofit fontScale="70000" lnSpcReduction="20000"/>
          </a:bodyPr>
          <a:lstStyle/>
          <a:p>
            <a:pPr>
              <a:buFont typeface="Wingdings" panose="05000000000000000000" pitchFamily="2" charset="2"/>
              <a:buChar char="§"/>
            </a:pPr>
            <a:r>
              <a:rPr lang="en-US"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Original TN Support Letter signed by ISSS and Copy of NAFTA TN Occupation List showing category requested</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Proof of Canadian or Mexican citizenship</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TN Visa Stamp from US Consulate (Mexican Nationals Only)</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US $50 Fee</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Copy of Temple University Offer/Appointment Letter</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Original Diploma needed for Temple Position; helpful to have original of all diplomas</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Original Translations of Any Non-English Language Diplomas</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Original Transcripts for All Degree Programs</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Original Translations of Any Non-English Language Transcripts</a:t>
            </a:r>
          </a:p>
          <a:p>
            <a:pPr>
              <a:lnSpc>
                <a:spcPct val="120000"/>
              </a:lnSpc>
              <a:spcBef>
                <a:spcPts val="0"/>
              </a:spcBef>
              <a:buFont typeface="Wingdings" panose="05000000000000000000" pitchFamily="2" charset="2"/>
              <a:buChar char="§"/>
            </a:pPr>
            <a:r>
              <a:rPr lang="en-US" sz="2600" dirty="0">
                <a:latin typeface="Arial" panose="020B0604020202020204" pitchFamily="34" charset="0"/>
                <a:cs typeface="Arial" panose="020B0604020202020204" pitchFamily="34" charset="0"/>
              </a:rPr>
              <a:t> Academic Credentials Evaluation if degree is from an institution outside of Mexico, Canada or the US (possible to encounter difficulty at the US Border if no Evaluation even when degree is from Mexico / Canada)</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Current Curriculum Vitae (Résumé)</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Copy of any required license</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 Copies of immigration documents (i.e. I-94, Forms I-20, Forms DS-2019,  I-797 Approval Notice(s)</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A statement that the purpose of the entry to the U.S. is temporary. Although this may be set forth in the employer's letter, the applicant should articulate it at the time of admission</a:t>
            </a:r>
          </a:p>
          <a:p>
            <a:pPr>
              <a:buFont typeface="Wingdings" panose="05000000000000000000" pitchFamily="2" charset="2"/>
              <a:buChar char="§"/>
            </a:pPr>
            <a:r>
              <a:rPr lang="en-US" sz="2600" dirty="0">
                <a:latin typeface="Arial" panose="020B0604020202020204" pitchFamily="34" charset="0"/>
                <a:cs typeface="Arial" panose="020B0604020202020204" pitchFamily="34" charset="0"/>
                <a:hlinkClick r:id="rId2" action="ppaction://hlinkfile"/>
              </a:rPr>
              <a:t>isss.temple.edu/faculty-staff-and-researchers/international-employees/trade-nafta-tn-status/requirements-professional-job-series-list</a:t>
            </a:r>
            <a:endParaRPr lang="en-US" sz="2600" dirty="0">
              <a:latin typeface="Arial" panose="020B0604020202020204" pitchFamily="34" charset="0"/>
              <a:cs typeface="Arial" panose="020B060402020202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5232A3B-555B-91BA-5B02-B046647CC539}"/>
              </a:ext>
            </a:extLst>
          </p:cNvPr>
          <p:cNvSpPr>
            <a:spLocks noGrp="1"/>
          </p:cNvSpPr>
          <p:nvPr>
            <p:ph type="title"/>
          </p:nvPr>
        </p:nvSpPr>
        <p:spPr>
          <a:xfrm>
            <a:off x="468631" y="457200"/>
            <a:ext cx="8203884" cy="990600"/>
          </a:xfrm>
        </p:spPr>
        <p:txBody>
          <a:bodyPr>
            <a:normAutofit fontScale="90000"/>
          </a:bodyPr>
          <a:lstStyle/>
          <a:p>
            <a:pPr eaLnBrk="1" hangingPunct="1"/>
            <a:r>
              <a:rPr lang="en-US" altLang="en-US" sz="3600" b="1" dirty="0">
                <a:latin typeface="Arial" panose="020B0604020202020204" pitchFamily="34" charset="0"/>
                <a:cs typeface="Arial" panose="020B0604020202020204" pitchFamily="34" charset="0"/>
              </a:rPr>
              <a:t> </a:t>
            </a:r>
            <a:br>
              <a:rPr lang="en-US" altLang="en-US" sz="3600" b="1" dirty="0">
                <a:latin typeface="Arial" panose="020B0604020202020204" pitchFamily="34" charset="0"/>
                <a:cs typeface="Arial" panose="020B0604020202020204" pitchFamily="34" charset="0"/>
              </a:rPr>
            </a:br>
            <a:r>
              <a:rPr lang="en-US" altLang="en-US" sz="3600" b="1" dirty="0">
                <a:latin typeface="Arial" panose="020B0604020202020204" pitchFamily="34" charset="0"/>
                <a:cs typeface="Arial" panose="020B0604020202020204" pitchFamily="34" charset="0"/>
              </a:rPr>
              <a:t>Border Entry Requirements differ for Mexican and Canadian Nationals</a:t>
            </a:r>
            <a:br>
              <a:rPr lang="en-US" altLang="en-US" sz="2800" b="1" dirty="0">
                <a:latin typeface="Arial" panose="020B0604020202020204" pitchFamily="34" charset="0"/>
                <a:cs typeface="Arial" panose="020B0604020202020204" pitchFamily="34" charset="0"/>
              </a:rPr>
            </a:br>
            <a:endParaRPr lang="en-US" altLang="en-US" sz="2800" dirty="0">
              <a:latin typeface="Arial" panose="020B0604020202020204" pitchFamily="34" charset="0"/>
              <a:cs typeface="Arial" panose="020B0604020202020204" pitchFamily="34" charset="0"/>
            </a:endParaRPr>
          </a:p>
        </p:txBody>
      </p:sp>
      <p:sp>
        <p:nvSpPr>
          <p:cNvPr id="24579" name="Content Placeholder 2">
            <a:extLst>
              <a:ext uri="{FF2B5EF4-FFF2-40B4-BE49-F238E27FC236}">
                <a16:creationId xmlns:a16="http://schemas.microsoft.com/office/drawing/2014/main" id="{E7BAA2F0-0EBC-6775-5DE7-3D89FB53ACE3}"/>
              </a:ext>
            </a:extLst>
          </p:cNvPr>
          <p:cNvSpPr>
            <a:spLocks noGrp="1"/>
          </p:cNvSpPr>
          <p:nvPr>
            <p:ph idx="1"/>
          </p:nvPr>
        </p:nvSpPr>
        <p:spPr>
          <a:xfrm>
            <a:off x="819509" y="1981201"/>
            <a:ext cx="8400691" cy="4060825"/>
          </a:xfrm>
        </p:spPr>
        <p:txBody>
          <a:bodyPr>
            <a:normAutofit/>
          </a:bodyPr>
          <a:lstStyle/>
          <a:p>
            <a:pPr eaLnBrk="1" hangingPunct="1"/>
            <a:r>
              <a:rPr lang="en-US" altLang="en-US" sz="3600" dirty="0">
                <a:solidFill>
                  <a:schemeClr val="tx1"/>
                </a:solidFill>
                <a:latin typeface="Arial" panose="020B0604020202020204" pitchFamily="34" charset="0"/>
                <a:cs typeface="Arial" panose="020B0604020202020204" pitchFamily="34" charset="0"/>
              </a:rPr>
              <a:t>A Mexican citizen must obtain a TN visa stamp from a U.S. consulate</a:t>
            </a:r>
          </a:p>
          <a:p>
            <a:pPr eaLnBrk="1" hangingPunct="1"/>
            <a:endParaRPr lang="en-US" altLang="en-US" sz="3600" dirty="0">
              <a:solidFill>
                <a:schemeClr val="tx1"/>
              </a:solidFill>
              <a:latin typeface="Arial" panose="020B0604020202020204" pitchFamily="34" charset="0"/>
              <a:cs typeface="Arial" panose="020B0604020202020204" pitchFamily="34" charset="0"/>
            </a:endParaRPr>
          </a:p>
          <a:p>
            <a:pPr eaLnBrk="1" hangingPunct="1"/>
            <a:r>
              <a:rPr lang="en-US" altLang="en-US" sz="3600" dirty="0">
                <a:solidFill>
                  <a:schemeClr val="tx1"/>
                </a:solidFill>
                <a:latin typeface="Arial" panose="020B0604020202020204" pitchFamily="34" charset="0"/>
                <a:cs typeface="Arial" panose="020B0604020202020204" pitchFamily="34" charset="0"/>
              </a:rPr>
              <a:t>A Canadian citizen does not require a TN visa stamp</a:t>
            </a:r>
            <a:endParaRPr lang="en-US" altLang="en-US" sz="3600" dirty="0">
              <a:solidFill>
                <a:schemeClr val="tx1"/>
              </a:solidFill>
            </a:endParaRPr>
          </a:p>
        </p:txBody>
      </p:sp>
    </p:spTree>
    <p:extLst>
      <p:ext uri="{BB962C8B-B14F-4D97-AF65-F5344CB8AC3E}">
        <p14:creationId xmlns:p14="http://schemas.microsoft.com/office/powerpoint/2010/main" val="75371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5CB3F-13B9-0845-2A5D-A2995A610D47}"/>
              </a:ext>
            </a:extLst>
          </p:cNvPr>
          <p:cNvSpPr>
            <a:spLocks noGrp="1"/>
          </p:cNvSpPr>
          <p:nvPr>
            <p:ph type="title"/>
          </p:nvPr>
        </p:nvSpPr>
        <p:spPr>
          <a:xfrm>
            <a:off x="657224" y="499533"/>
            <a:ext cx="10772775" cy="632037"/>
          </a:xfrm>
        </p:spPr>
        <p:txBody>
          <a:bodyPr rtlCol="0">
            <a:normAutofit/>
          </a:bodyPr>
          <a:lstStyle/>
          <a:p>
            <a:pPr>
              <a:defRPr/>
            </a:pPr>
            <a:r>
              <a:rPr lang="en-US" altLang="en-US" sz="3200" b="1" dirty="0">
                <a:latin typeface="Arial" panose="020B0604020202020204" pitchFamily="34" charset="0"/>
                <a:cs typeface="Arial" panose="020B0604020202020204" pitchFamily="34" charset="0"/>
              </a:rPr>
              <a:t>Time, Duration and Numerical Limitations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6701B9B-227C-E912-2ABF-258B7A5E009D}"/>
              </a:ext>
            </a:extLst>
          </p:cNvPr>
          <p:cNvSpPr>
            <a:spLocks noGrp="1"/>
          </p:cNvSpPr>
          <p:nvPr>
            <p:ph idx="1"/>
          </p:nvPr>
        </p:nvSpPr>
        <p:spPr>
          <a:xfrm>
            <a:off x="342900" y="1526875"/>
            <a:ext cx="11521440" cy="4708825"/>
          </a:xfrm>
        </p:spPr>
        <p:txBody>
          <a:bodyPr rtlCol="0">
            <a:normAutofit/>
          </a:bodyPr>
          <a:lstStyle/>
          <a:p>
            <a:pPr>
              <a:buFont typeface="Wingdings" panose="05000000000000000000" pitchFamily="2" charset="2"/>
              <a:buChar char="§"/>
              <a:defRPr/>
            </a:pPr>
            <a:r>
              <a:rPr lang="en-US" dirty="0">
                <a:solidFill>
                  <a:schemeClr val="tx1">
                    <a:lumMod val="75000"/>
                    <a:lumOff val="25000"/>
                  </a:schemeClr>
                </a:solidFill>
                <a:latin typeface="Arial" panose="020B0604020202020204" pitchFamily="34" charset="0"/>
                <a:cs typeface="Arial" panose="020B0604020202020204" pitchFamily="34" charset="0"/>
              </a:rPr>
              <a:t> </a:t>
            </a:r>
            <a:r>
              <a:rPr lang="en-US" sz="3200" dirty="0">
                <a:solidFill>
                  <a:schemeClr val="tx1">
                    <a:lumMod val="75000"/>
                    <a:lumOff val="25000"/>
                  </a:schemeClr>
                </a:solidFill>
                <a:latin typeface="Arial" panose="020B0604020202020204" pitchFamily="34" charset="0"/>
                <a:cs typeface="Arial" panose="020B0604020202020204" pitchFamily="34" charset="0"/>
              </a:rPr>
              <a:t>Can be admitted to the US up to 3 years</a:t>
            </a:r>
          </a:p>
          <a:p>
            <a:pPr>
              <a:buFont typeface="Wingdings" panose="05000000000000000000" pitchFamily="2" charset="2"/>
              <a:buChar char="§"/>
              <a:defRPr/>
            </a:pPr>
            <a:r>
              <a:rPr lang="en-US" sz="3200" dirty="0">
                <a:solidFill>
                  <a:schemeClr val="tx1">
                    <a:lumMod val="75000"/>
                    <a:lumOff val="25000"/>
                  </a:schemeClr>
                </a:solidFill>
                <a:latin typeface="Arial" panose="020B0604020202020204" pitchFamily="34" charset="0"/>
                <a:cs typeface="Arial" panose="020B0604020202020204" pitchFamily="34" charset="0"/>
              </a:rPr>
              <a:t> Extensions of stay are also granted in up to 3-year increments. </a:t>
            </a:r>
          </a:p>
          <a:p>
            <a:pPr>
              <a:buFont typeface="Wingdings" panose="05000000000000000000" pitchFamily="2" charset="2"/>
              <a:buChar char="§"/>
              <a:defRPr/>
            </a:pPr>
            <a:r>
              <a:rPr lang="en-US" sz="3200" dirty="0">
                <a:solidFill>
                  <a:schemeClr val="tx1">
                    <a:lumMod val="75000"/>
                    <a:lumOff val="25000"/>
                  </a:schemeClr>
                </a:solidFill>
                <a:latin typeface="Arial" panose="020B0604020202020204" pitchFamily="34" charset="0"/>
                <a:cs typeface="Arial" panose="020B0604020202020204" pitchFamily="34" charset="0"/>
              </a:rPr>
              <a:t> No cumulative total limit in TN status</a:t>
            </a:r>
          </a:p>
          <a:p>
            <a:pPr>
              <a:buFont typeface="Wingdings" panose="05000000000000000000" pitchFamily="2" charset="2"/>
              <a:buChar char="§"/>
              <a:defRPr/>
            </a:pPr>
            <a:r>
              <a:rPr lang="en-US" sz="3200" dirty="0">
                <a:solidFill>
                  <a:schemeClr val="tx1">
                    <a:lumMod val="75000"/>
                    <a:lumOff val="25000"/>
                  </a:schemeClr>
                </a:solidFill>
                <a:latin typeface="Arial" panose="020B0604020202020204" pitchFamily="34" charset="0"/>
                <a:cs typeface="Arial" panose="020B0604020202020204" pitchFamily="34" charset="0"/>
              </a:rPr>
              <a:t> Status can be renewed each year indefinitely, provided that the stay remains temporary in nature. This can get tricky if someone is in the US for many years, however</a:t>
            </a:r>
          </a:p>
          <a:p>
            <a:pPr>
              <a:buFont typeface="Wingdings" panose="05000000000000000000" pitchFamily="2" charset="2"/>
              <a:buChar char="§"/>
              <a:defRPr/>
            </a:pPr>
            <a:r>
              <a:rPr lang="en-US" sz="3200" dirty="0">
                <a:solidFill>
                  <a:schemeClr val="tx1">
                    <a:lumMod val="75000"/>
                    <a:lumOff val="25000"/>
                  </a:schemeClr>
                </a:solidFill>
                <a:latin typeface="Arial" panose="020B0604020202020204" pitchFamily="34" charset="0"/>
                <a:cs typeface="Arial" panose="020B0604020202020204" pitchFamily="34" charset="0"/>
              </a:rPr>
              <a:t> No annual limit on the number of Canadians or Mexicans granted TN status</a:t>
            </a:r>
          </a:p>
          <a:p>
            <a:pPr marL="0" indent="0">
              <a:buNone/>
              <a:defRPr/>
            </a:pPr>
            <a:endParaRPr lang="en-US"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7F8B1-CD77-1011-3281-40347D2094FE}"/>
              </a:ext>
            </a:extLst>
          </p:cNvPr>
          <p:cNvSpPr>
            <a:spLocks noGrp="1"/>
          </p:cNvSpPr>
          <p:nvPr>
            <p:ph type="title"/>
          </p:nvPr>
        </p:nvSpPr>
        <p:spPr>
          <a:xfrm>
            <a:off x="434340" y="304800"/>
            <a:ext cx="10961370" cy="762000"/>
          </a:xfrm>
        </p:spPr>
        <p:txBody>
          <a:bodyPr rtlCol="0">
            <a:normAutofit/>
          </a:bodyPr>
          <a:lstStyle/>
          <a:p>
            <a:pPr>
              <a:defRPr/>
            </a:pPr>
            <a:r>
              <a:rPr lang="en-US" sz="3600" b="1" dirty="0">
                <a:latin typeface="Arial" panose="020B0604020202020204" pitchFamily="34" charset="0"/>
                <a:cs typeface="Arial" panose="020B0604020202020204" pitchFamily="34" charset="0"/>
              </a:rPr>
              <a:t>No Fees Required For Department</a:t>
            </a:r>
          </a:p>
        </p:txBody>
      </p:sp>
      <p:sp>
        <p:nvSpPr>
          <p:cNvPr id="3" name="Content Placeholder 2">
            <a:extLst>
              <a:ext uri="{FF2B5EF4-FFF2-40B4-BE49-F238E27FC236}">
                <a16:creationId xmlns:a16="http://schemas.microsoft.com/office/drawing/2014/main" id="{C53DCA26-F369-36F5-221D-898709B53F4A}"/>
              </a:ext>
            </a:extLst>
          </p:cNvPr>
          <p:cNvSpPr>
            <a:spLocks noGrp="1"/>
          </p:cNvSpPr>
          <p:nvPr>
            <p:ph idx="1"/>
          </p:nvPr>
        </p:nvSpPr>
        <p:spPr>
          <a:xfrm>
            <a:off x="594360" y="1295400"/>
            <a:ext cx="11315700" cy="4876800"/>
          </a:xfrm>
        </p:spPr>
        <p:txBody>
          <a:bodyPr rtlCol="0">
            <a:normAutofit/>
          </a:bodyPr>
          <a:lstStyle/>
          <a:p>
            <a:pPr marL="0" indent="0">
              <a:buNone/>
              <a:defRPr/>
            </a:pPr>
            <a:endParaRPr lang="en-US" dirty="0">
              <a:solidFill>
                <a:schemeClr val="tx1">
                  <a:lumMod val="75000"/>
                  <a:lumOff val="25000"/>
                </a:schemeClr>
              </a:solidFill>
              <a:latin typeface="Arial" panose="020B0604020202020204" pitchFamily="34" charset="0"/>
              <a:cs typeface="Arial" panose="020B0604020202020204" pitchFamily="34" charset="0"/>
            </a:endParaRPr>
          </a:p>
          <a:p>
            <a:pPr marL="0" indent="0">
              <a:buNone/>
              <a:defRPr/>
            </a:pPr>
            <a:r>
              <a:rPr lang="en-US" sz="3600" b="1" dirty="0">
                <a:solidFill>
                  <a:schemeClr val="tx1"/>
                </a:solidFill>
                <a:latin typeface="Arial" panose="020B0604020202020204" pitchFamily="34" charset="0"/>
                <a:cs typeface="Arial" panose="020B0604020202020204" pitchFamily="34" charset="0"/>
              </a:rPr>
              <a:t>The hiring department does not need to pay any visa or application costs</a:t>
            </a:r>
          </a:p>
          <a:p>
            <a:pPr marL="0" indent="0">
              <a:buNone/>
              <a:defRPr/>
            </a:pPr>
            <a:r>
              <a:rPr lang="en-US" sz="3600" b="1" dirty="0">
                <a:solidFill>
                  <a:schemeClr val="tx1">
                    <a:lumMod val="75000"/>
                    <a:lumOff val="25000"/>
                  </a:schemeClr>
                </a:solidFill>
                <a:latin typeface="Arial" panose="020B0604020202020204" pitchFamily="34" charset="0"/>
                <a:cs typeface="Arial" panose="020B0604020202020204" pitchFamily="34" charset="0"/>
              </a:rPr>
              <a:t>Nonimmigrant visa application processing fee</a:t>
            </a:r>
            <a:r>
              <a:rPr lang="en-US" sz="3600" dirty="0">
                <a:solidFill>
                  <a:schemeClr val="tx1">
                    <a:lumMod val="75000"/>
                    <a:lumOff val="25000"/>
                  </a:schemeClr>
                </a:solidFill>
                <a:latin typeface="Arial" panose="020B0604020202020204" pitchFamily="34" charset="0"/>
                <a:cs typeface="Arial" panose="020B0604020202020204" pitchFamily="34" charset="0"/>
              </a:rPr>
              <a:t> - Each applicant for a visitor visa must pay a nonrefundable nonimmigrant visa application processing fee and possibly a visa issuance fee – Department may reimburse the TN applicant for these fees but it not legally required to do so</a:t>
            </a:r>
          </a:p>
          <a:p>
            <a:pPr marL="0" indent="0">
              <a:buNone/>
              <a:defRPr/>
            </a:pPr>
            <a:endParaRPr lang="en-US" dirty="0">
              <a:solidFill>
                <a:schemeClr val="tx1">
                  <a:lumMod val="75000"/>
                  <a:lumOff val="25000"/>
                </a:schemeClr>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1843337"/>
          </a:xfrm>
        </p:spPr>
        <p:txBody>
          <a:bodyPr/>
          <a:lstStyle/>
          <a:p>
            <a:r>
              <a:rPr lang="en-US" dirty="0">
                <a:solidFill>
                  <a:schemeClr val="bg1"/>
                </a:solidFill>
                <a:latin typeface="Arial" panose="020B0604020202020204" pitchFamily="34" charset="0"/>
                <a:cs typeface="Arial" panose="020B0604020202020204" pitchFamily="34" charset="0"/>
              </a:rPr>
              <a:t>J Exchange Visitors</a:t>
            </a:r>
          </a:p>
        </p:txBody>
      </p:sp>
      <p:sp>
        <p:nvSpPr>
          <p:cNvPr id="3" name="Subtitle 2"/>
          <p:cNvSpPr>
            <a:spLocks noGrp="1"/>
          </p:cNvSpPr>
          <p:nvPr>
            <p:ph type="subTitle" idx="1"/>
          </p:nvPr>
        </p:nvSpPr>
        <p:spPr>
          <a:xfrm>
            <a:off x="1552755" y="4485736"/>
            <a:ext cx="10187796" cy="897147"/>
          </a:xfrm>
        </p:spPr>
        <p:txBody>
          <a:bodyPr/>
          <a:lstStyle/>
          <a:p>
            <a:r>
              <a:rPr lang="en-US" sz="2400" b="1"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isss.temple.edu/faculty-staff-and-researchers/j-1-exchange-visitors</a:t>
            </a:r>
            <a:endParaRPr lang="en-US" sz="2400" b="1" dirty="0">
              <a:latin typeface="Arial" panose="020B0604020202020204" pitchFamily="34" charset="0"/>
              <a:cs typeface="Arial" panose="020B0604020202020204" pitchFamily="34" charset="0"/>
            </a:endParaRPr>
          </a:p>
        </p:txBody>
      </p:sp>
      <p:pic>
        <p:nvPicPr>
          <p:cNvPr id="5" name="Graphic 4" descr="Internet with solid fill">
            <a:extLst>
              <a:ext uri="{FF2B5EF4-FFF2-40B4-BE49-F238E27FC236}">
                <a16:creationId xmlns:a16="http://schemas.microsoft.com/office/drawing/2014/main" id="{9F8F8AE8-E642-9083-ADFC-38BE247982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3504" y="4314217"/>
            <a:ext cx="914400" cy="914400"/>
          </a:xfrm>
          <a:prstGeom prst="rect">
            <a:avLst/>
          </a:prstGeom>
        </p:spPr>
      </p:pic>
    </p:spTree>
    <p:extLst>
      <p:ext uri="{BB962C8B-B14F-4D97-AF65-F5344CB8AC3E}">
        <p14:creationId xmlns:p14="http://schemas.microsoft.com/office/powerpoint/2010/main" val="2037733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Autofit/>
          </a:bodyPr>
          <a:lstStyle/>
          <a:p>
            <a:r>
              <a:rPr lang="en-US" sz="3200" b="1" dirty="0">
                <a:latin typeface="Arial" panose="020B0604020202020204" pitchFamily="34" charset="0"/>
                <a:cs typeface="Arial" panose="020B0604020202020204" pitchFamily="34" charset="0"/>
              </a:rPr>
              <a:t>J-1 status is not appropriate if the scholar will:</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8266" y="1026543"/>
            <a:ext cx="11280808" cy="5422383"/>
          </a:xfrm>
        </p:spPr>
        <p:txBody>
          <a:bodyPr>
            <a:normAutofit/>
          </a:bodyPr>
          <a:lstStyle/>
          <a:p>
            <a:pPr>
              <a:buFont typeface="Arial" panose="020B0604020202020204" pitchFamily="34" charset="0"/>
              <a:buChar char="•"/>
            </a:pPr>
            <a:r>
              <a:rPr lang="en-US" sz="3600" dirty="0">
                <a:latin typeface="Arial" panose="020B0604020202020204" pitchFamily="34" charset="0"/>
                <a:cs typeface="Arial" panose="020B0604020202020204" pitchFamily="34" charset="0"/>
              </a:rPr>
              <a:t>Engage in any position that does not require the minimum of a Bachelor’s degree</a:t>
            </a:r>
          </a:p>
          <a:p>
            <a:pPr>
              <a:buFont typeface="Arial" panose="020B0604020202020204" pitchFamily="34" charset="0"/>
              <a:buChar char="•"/>
            </a:pPr>
            <a:r>
              <a:rPr lang="en-US" sz="3600" dirty="0">
                <a:latin typeface="Arial" panose="020B0604020202020204" pitchFamily="34" charset="0"/>
                <a:cs typeface="Arial" panose="020B0604020202020204" pitchFamily="34" charset="0"/>
              </a:rPr>
              <a:t>Hold tenure-track or tenured faculty appointments</a:t>
            </a:r>
          </a:p>
          <a:p>
            <a:pPr>
              <a:buFont typeface="Arial" panose="020B0604020202020204" pitchFamily="34" charset="0"/>
              <a:buChar char="•"/>
            </a:pPr>
            <a:r>
              <a:rPr lang="en-US" sz="3600" dirty="0">
                <a:latin typeface="Arial" panose="020B0604020202020204" pitchFamily="34" charset="0"/>
                <a:cs typeface="Arial" panose="020B0604020202020204" pitchFamily="34" charset="0"/>
              </a:rPr>
              <a:t>Enter the US to participate in a medical residency program or engage in clinical activities</a:t>
            </a:r>
          </a:p>
          <a:p>
            <a:pPr>
              <a:buFont typeface="Arial" panose="020B0604020202020204" pitchFamily="34" charset="0"/>
              <a:buChar char="•"/>
            </a:pPr>
            <a:r>
              <a:rPr lang="en-US" sz="3600" dirty="0">
                <a:latin typeface="Arial" panose="020B0604020202020204" pitchFamily="34" charset="0"/>
                <a:cs typeface="Arial" panose="020B0604020202020204" pitchFamily="34" charset="0"/>
              </a:rPr>
              <a:t>Pass through the formal recruitment and hiring process with Temple University’s HR Dept; </a:t>
            </a:r>
            <a:r>
              <a:rPr lang="en-US" sz="3600" dirty="0">
                <a:latin typeface="Arial" panose="020B0604020202020204" pitchFamily="34" charset="0"/>
                <a:cs typeface="Arial" panose="020B0604020202020204" pitchFamily="34" charset="0"/>
                <a:hlinkClick r:id="rId2"/>
              </a:rPr>
              <a:t>Nonimmigrant Worker (H-1B)</a:t>
            </a:r>
            <a:r>
              <a:rPr lang="en-US" sz="3600" dirty="0">
                <a:latin typeface="Arial" panose="020B0604020202020204" pitchFamily="34" charset="0"/>
                <a:cs typeface="Arial" panose="020B0604020202020204" pitchFamily="34" charset="0"/>
              </a:rPr>
              <a:t> status is appropriate for such cases</a:t>
            </a:r>
          </a:p>
          <a:p>
            <a:pPr>
              <a:buFont typeface="Arial" panose="020B0604020202020204" pitchFamily="34" charset="0"/>
              <a:buChar char="•"/>
            </a:pPr>
            <a:r>
              <a:rPr lang="en-US" sz="3600" dirty="0">
                <a:latin typeface="Arial" panose="020B0604020202020204" pitchFamily="34" charset="0"/>
                <a:cs typeface="Arial" panose="020B0604020202020204" pitchFamily="34" charset="0"/>
              </a:rPr>
              <a:t>Pursue US Permanent Residency (Green Card)</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5577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0304" y="228600"/>
            <a:ext cx="11861441" cy="677333"/>
          </a:xfrm>
        </p:spPr>
        <p:txBody>
          <a:bodyPr>
            <a:normAutofit/>
          </a:bodyPr>
          <a:lstStyle/>
          <a:p>
            <a:pPr>
              <a:defRPr/>
            </a:pPr>
            <a:r>
              <a:rPr lang="en-US" altLang="en-US" sz="3600" b="1" dirty="0">
                <a:latin typeface="Arial" panose="020B0604020202020204" pitchFamily="34" charset="0"/>
                <a:cs typeface="Arial" panose="020B0604020202020204" pitchFamily="34" charset="0"/>
              </a:rPr>
              <a:t>USCIS Increases Some Filing Fees as of April 1, 2024	</a:t>
            </a:r>
          </a:p>
        </p:txBody>
      </p:sp>
      <p:sp>
        <p:nvSpPr>
          <p:cNvPr id="17411" name="Content Placeholder 2"/>
          <p:cNvSpPr>
            <a:spLocks noGrp="1"/>
          </p:cNvSpPr>
          <p:nvPr>
            <p:ph idx="1"/>
          </p:nvPr>
        </p:nvSpPr>
        <p:spPr>
          <a:xfrm>
            <a:off x="180305" y="905933"/>
            <a:ext cx="11929806" cy="5791199"/>
          </a:xfrm>
        </p:spPr>
        <p:txBody>
          <a:bodyPr>
            <a:normAutofit fontScale="77500" lnSpcReduction="20000"/>
          </a:bodyPr>
          <a:lstStyle/>
          <a:p>
            <a:pPr marL="0" marR="0" algn="just">
              <a:spcBef>
                <a:spcPts val="0"/>
              </a:spcBef>
              <a:spcAft>
                <a:spcPts val="0"/>
              </a:spcAft>
            </a:pPr>
            <a:endParaRPr lang="en-US" sz="3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ctr">
              <a:spcBef>
                <a:spcPts val="0"/>
              </a:spcBef>
              <a:buSzPts val="1000"/>
              <a:buNone/>
              <a:tabLst>
                <a:tab pos="457200" algn="l"/>
              </a:tabLst>
            </a:pP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Premium Processing Fee increases from $2500 to $2805 on February 26, 2024</a:t>
            </a:r>
          </a:p>
          <a:p>
            <a:pPr marL="0" marR="0" lvl="0" indent="0">
              <a:spcBef>
                <a:spcPts val="0"/>
              </a:spcBef>
              <a:spcAft>
                <a:spcPts val="0"/>
              </a:spcAft>
              <a:buSzPts val="1000"/>
              <a:buNone/>
              <a:tabLst>
                <a:tab pos="457200" algn="l"/>
              </a:tabLst>
            </a:pPr>
            <a:endParaRPr lang="en-US" sz="35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spcBef>
                <a:spcPts val="0"/>
              </a:spcBef>
              <a:buSzPts val="1000"/>
              <a:buNone/>
              <a:tabLst>
                <a:tab pos="457200" algn="l"/>
              </a:tabLst>
            </a:pPr>
            <a:r>
              <a:rPr lang="en-US" sz="3500" dirty="0">
                <a:solidFill>
                  <a:schemeClr val="tx1"/>
                </a:solidFill>
                <a:latin typeface="Arial" panose="020B0604020202020204" pitchFamily="34" charset="0"/>
                <a:cs typeface="Arial" panose="020B0604020202020204" pitchFamily="34" charset="0"/>
              </a:rPr>
              <a:t>H-1B I-129 filing fee remains the same</a:t>
            </a:r>
          </a:p>
          <a:p>
            <a:pPr marL="0" indent="0">
              <a:spcBef>
                <a:spcPts val="0"/>
              </a:spcBef>
              <a:buSzPts val="1000"/>
              <a:buNone/>
              <a:tabLst>
                <a:tab pos="457200" algn="l"/>
              </a:tabLst>
            </a:pPr>
            <a:endParaRPr lang="en-US" sz="3500" dirty="0">
              <a:solidFill>
                <a:schemeClr val="tx1"/>
              </a:solidFill>
              <a:latin typeface="Arial" panose="020B0604020202020204" pitchFamily="34" charset="0"/>
              <a:cs typeface="Arial" panose="020B0604020202020204" pitchFamily="34" charset="0"/>
            </a:endParaRPr>
          </a:p>
          <a:p>
            <a:pPr marL="0" indent="0">
              <a:spcBef>
                <a:spcPts val="0"/>
              </a:spcBef>
              <a:buSzPts val="1000"/>
              <a:buNone/>
              <a:tabLst>
                <a:tab pos="457200" algn="l"/>
              </a:tabLst>
            </a:pPr>
            <a:r>
              <a:rPr lang="en-US" sz="3500" dirty="0">
                <a:solidFill>
                  <a:schemeClr val="tx1"/>
                </a:solidFill>
                <a:latin typeface="Arial" panose="020B0604020202020204" pitchFamily="34" charset="0"/>
                <a:cs typeface="Arial" panose="020B0604020202020204" pitchFamily="34" charset="0"/>
              </a:rPr>
              <a:t>O-1 Petitions filed by nonprofits will increase to $530</a:t>
            </a:r>
          </a:p>
          <a:p>
            <a:pPr marL="0" indent="0">
              <a:spcBef>
                <a:spcPts val="0"/>
              </a:spcBef>
              <a:buSzPts val="1000"/>
              <a:buNone/>
              <a:tabLst>
                <a:tab pos="457200" algn="l"/>
              </a:tabLst>
            </a:pPr>
            <a:endParaRPr lang="en-US" sz="3500" dirty="0">
              <a:solidFill>
                <a:schemeClr val="tx1"/>
              </a:solidFill>
              <a:latin typeface="Arial" panose="020B0604020202020204" pitchFamily="34" charset="0"/>
              <a:cs typeface="Arial" panose="020B0604020202020204" pitchFamily="34" charset="0"/>
            </a:endParaRPr>
          </a:p>
          <a:p>
            <a:pPr marL="0" indent="0">
              <a:spcBef>
                <a:spcPts val="0"/>
              </a:spcBef>
              <a:buSzPts val="1000"/>
              <a:buNone/>
              <a:tabLst>
                <a:tab pos="457200" algn="l"/>
              </a:tabLst>
            </a:pPr>
            <a:r>
              <a:rPr lang="en-US" sz="3500" dirty="0">
                <a:solidFill>
                  <a:schemeClr val="tx1"/>
                </a:solidFill>
                <a:latin typeface="Arial" panose="020B0604020202020204" pitchFamily="34" charset="0"/>
                <a:cs typeface="Arial" panose="020B0604020202020204" pitchFamily="34" charset="0"/>
              </a:rPr>
              <a:t>E-3 and TN Petitions will increase from $460 to $510</a:t>
            </a:r>
          </a:p>
          <a:p>
            <a:pPr marL="0" indent="0" eaLnBrk="0" fontAlgn="base" hangingPunct="0">
              <a:lnSpc>
                <a:spcPct val="100000"/>
              </a:lnSpc>
              <a:spcBef>
                <a:spcPct val="0"/>
              </a:spcBef>
              <a:spcAft>
                <a:spcPct val="0"/>
              </a:spcAft>
              <a:buNone/>
            </a:pPr>
            <a:endParaRPr lang="en-US" sz="3500" dirty="0">
              <a:solidFill>
                <a:schemeClr val="tx1"/>
              </a:solidFill>
              <a:latin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None/>
            </a:pPr>
            <a:r>
              <a:rPr lang="en-US" sz="3500" dirty="0">
                <a:solidFill>
                  <a:schemeClr val="tx1"/>
                </a:solidFill>
                <a:latin typeface="Arial" panose="020B0604020202020204" pitchFamily="34" charset="0"/>
                <a:cs typeface="Arial" panose="020B0604020202020204" pitchFamily="34" charset="0"/>
              </a:rPr>
              <a:t>I-539 filing fee (change of status and student reinstatement) </a:t>
            </a:r>
            <a:r>
              <a:rPr lang="en-US" altLang="en-US" sz="3500" dirty="0">
                <a:solidFill>
                  <a:schemeClr val="tx1"/>
                </a:solidFill>
                <a:latin typeface="Arial" panose="020B0604020202020204" pitchFamily="34" charset="0"/>
                <a:cs typeface="Arial" panose="020B0604020202020204" pitchFamily="34" charset="0"/>
              </a:rPr>
              <a:t>will increase depending on whether the petition is filed electronically or submitted as a paper filing to $420 and $475, respectively.</a:t>
            </a:r>
          </a:p>
          <a:p>
            <a:pPr marL="0" indent="0" eaLnBrk="0" fontAlgn="base" hangingPunct="0">
              <a:lnSpc>
                <a:spcPct val="100000"/>
              </a:lnSpc>
              <a:spcBef>
                <a:spcPct val="0"/>
              </a:spcBef>
              <a:spcAft>
                <a:spcPct val="0"/>
              </a:spcAft>
              <a:buNone/>
            </a:pPr>
            <a:endParaRPr lang="en-US" sz="3500" dirty="0">
              <a:solidFill>
                <a:schemeClr val="tx1"/>
              </a:solidFill>
              <a:latin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None/>
            </a:pPr>
            <a:r>
              <a:rPr lang="en-US" sz="3500" dirty="0">
                <a:solidFill>
                  <a:schemeClr val="tx1"/>
                </a:solidFill>
                <a:latin typeface="Arial" panose="020B0604020202020204" pitchFamily="34" charset="0"/>
                <a:cs typeface="Arial" panose="020B0604020202020204" pitchFamily="34" charset="0"/>
              </a:rPr>
              <a:t>I-765 (EAD such as F-1 OPT or J-2 Work Authorization) filing fees will increase depending on whether the petition is filed electronically or submitted as a paper filing to $420 and $475, respectively.</a:t>
            </a:r>
            <a:endParaRPr lang="en-US" altLang="en-US" sz="3500" dirty="0">
              <a:solidFill>
                <a:schemeClr val="tx1"/>
              </a:solidFill>
              <a:latin typeface="Arial" panose="020B0604020202020204" pitchFamily="34" charset="0"/>
              <a:cs typeface="Arial" panose="020B0604020202020204" pitchFamily="34" charset="0"/>
            </a:endParaRPr>
          </a:p>
          <a:p>
            <a:pPr marL="0" marR="0" lvl="0" indent="0">
              <a:spcBef>
                <a:spcPts val="0"/>
              </a:spcBef>
              <a:spcAft>
                <a:spcPts val="0"/>
              </a:spcAft>
              <a:buSzPts val="1000"/>
              <a:buNone/>
              <a:tabLst>
                <a:tab pos="457200" algn="l"/>
              </a:tabLst>
            </a:pPr>
            <a:r>
              <a:rPr lang="en-US" sz="3200" dirty="0">
                <a:solidFill>
                  <a:schemeClr val="tx1"/>
                </a:solidFill>
                <a:latin typeface="Arial" panose="020B0604020202020204" pitchFamily="34" charset="0"/>
                <a:ea typeface="Calibri" panose="020F0502020204030204" pitchFamily="34" charset="0"/>
                <a:cs typeface="Arial" panose="020B0604020202020204" pitchFamily="34" charset="0"/>
              </a:rPr>
              <a:t> </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spcBef>
                <a:spcPts val="0"/>
              </a:spcBef>
              <a:spcAft>
                <a:spcPts val="0"/>
              </a:spcAft>
              <a:buSzPts val="1000"/>
              <a:buNone/>
              <a:tabLst>
                <a:tab pos="457200" algn="l"/>
              </a:tabLst>
            </a:pPr>
            <a:endParaRPr lang="en-US" sz="1800" dirty="0">
              <a:solidFill>
                <a:schemeClr val="tx1"/>
              </a:solidFill>
              <a:effectLst/>
              <a:latin typeface="Arial" panose="020B0604020202020204" pitchFamily="34" charset="0"/>
              <a:ea typeface="Calibri" panose="020F0502020204030204" pitchFamily="34" charset="0"/>
            </a:endParaRPr>
          </a:p>
          <a:p>
            <a:pPr marL="0" marR="0" lvl="0" indent="0">
              <a:spcBef>
                <a:spcPts val="0"/>
              </a:spcBef>
              <a:spcAft>
                <a:spcPts val="0"/>
              </a:spcAft>
              <a:buSzPts val="1000"/>
              <a:buNone/>
              <a:tabLst>
                <a:tab pos="457200" algn="l"/>
              </a:tabLst>
            </a:pPr>
            <a:r>
              <a:rPr lang="en-US" sz="1800" dirty="0">
                <a:solidFill>
                  <a:schemeClr val="tx1"/>
                </a:solidFill>
                <a:latin typeface="Arial" panose="020B0604020202020204" pitchFamily="34" charset="0"/>
                <a:ea typeface="Calibri" panose="020F0502020204030204" pitchFamily="34" charset="0"/>
              </a:rPr>
              <a:t> </a:t>
            </a:r>
            <a:endParaRPr lang="en-US" sz="1800" dirty="0">
              <a:solidFill>
                <a:schemeClr val="tx1"/>
              </a:solidFill>
              <a:effectLst/>
              <a:latin typeface="Calibri" panose="020F0502020204030204" pitchFamily="34" charset="0"/>
              <a:ea typeface="Calibri" panose="020F0502020204030204" pitchFamily="34" charset="0"/>
            </a:endParaRPr>
          </a:p>
          <a:p>
            <a:pPr eaLnBrk="1" hangingPunct="1"/>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65053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Autofit/>
          </a:bodyPr>
          <a:lstStyle/>
          <a:p>
            <a:r>
              <a:rPr lang="en-US" sz="3200" b="1" dirty="0">
                <a:latin typeface="Arial" panose="020B0604020202020204" pitchFamily="34" charset="0"/>
                <a:cs typeface="Arial" panose="020B0604020202020204" pitchFamily="34" charset="0"/>
              </a:rPr>
              <a:t>Hybrid Regulations for J-1 Scholars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8266" y="1699404"/>
            <a:ext cx="11280808" cy="4749522"/>
          </a:xfrm>
        </p:spPr>
        <p:txBody>
          <a:bodyPr>
            <a:normAutofit/>
          </a:bodyPr>
          <a:lstStyle/>
          <a:p>
            <a:pPr marL="0" indent="0">
              <a:buNone/>
            </a:pPr>
            <a:r>
              <a:rPr lang="en-US" sz="4400" dirty="0">
                <a:latin typeface="Arial" panose="020B0604020202020204" pitchFamily="34" charset="0"/>
                <a:cs typeface="Arial" panose="020B0604020202020204" pitchFamily="34" charset="0"/>
              </a:rPr>
              <a:t> As of January 1, 2024, all J-1 Exchange Visitors may participate remotely no more than 40% of their program (e.g., two out of five days per week).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81942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Autofit/>
          </a:bodyPr>
          <a:lstStyle/>
          <a:p>
            <a:r>
              <a:rPr lang="en-US" sz="3200" b="1" dirty="0">
                <a:latin typeface="Arial" panose="020B0604020202020204" pitchFamily="34" charset="0"/>
                <a:cs typeface="Arial" panose="020B0604020202020204" pitchFamily="34" charset="0"/>
              </a:rPr>
              <a:t>J-1 Categories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792" y="1035170"/>
            <a:ext cx="11580282" cy="5413756"/>
          </a:xfrm>
        </p:spPr>
        <p:txBody>
          <a:bodyPr>
            <a:normAutofit fontScale="70000" lnSpcReduction="20000"/>
          </a:bodyPr>
          <a:lstStyle/>
          <a:p>
            <a:pPr marL="0" indent="0">
              <a:buNone/>
            </a:pPr>
            <a:r>
              <a:rPr lang="en-US" b="1" dirty="0">
                <a:effectLst/>
                <a:latin typeface="Arial" panose="020B0604020202020204" pitchFamily="34" charset="0"/>
                <a:cs typeface="Arial" panose="020B0604020202020204" pitchFamily="34" charset="0"/>
              </a:rPr>
              <a:t>Professor</a:t>
            </a:r>
            <a:r>
              <a:rPr lang="en-US" dirty="0">
                <a:effectLst/>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For teaching, observing, lecturing</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3-week minimum, 5-year maximum with 24-month bar on repeat participation</a:t>
            </a:r>
          </a:p>
          <a:p>
            <a:pPr marL="0" indent="0">
              <a:buNone/>
            </a:pPr>
            <a:r>
              <a:rPr lang="en-US" b="1" dirty="0">
                <a:effectLst/>
                <a:latin typeface="Arial" panose="020B0604020202020204" pitchFamily="34" charset="0"/>
                <a:cs typeface="Arial" panose="020B0604020202020204" pitchFamily="34" charset="0"/>
              </a:rPr>
              <a:t>Research Scholar</a:t>
            </a:r>
            <a:r>
              <a:rPr lang="en-US" dirty="0">
                <a:effectLst/>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For conducting research, observing, or consulting</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Should hold a minimum of a bachelor’s degree</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3-week minimum, 5-year maximum with 24-month bar on repeat participation</a:t>
            </a:r>
            <a:endParaRPr lang="en-US" dirty="0">
              <a:latin typeface="Arial" panose="020B0604020202020204" pitchFamily="34" charset="0"/>
              <a:cs typeface="Arial" panose="020B0604020202020204" pitchFamily="34" charset="0"/>
            </a:endParaRPr>
          </a:p>
          <a:p>
            <a:pPr marL="0" indent="0">
              <a:buNone/>
            </a:pPr>
            <a:r>
              <a:rPr lang="en-US" dirty="0">
                <a:effectLst/>
                <a:latin typeface="Arial" panose="020B0604020202020204" pitchFamily="34" charset="0"/>
                <a:cs typeface="Arial" panose="020B0604020202020204" pitchFamily="34" charset="0"/>
              </a:rPr>
              <a:t> </a:t>
            </a:r>
            <a:r>
              <a:rPr lang="en-US" b="1" dirty="0">
                <a:effectLst/>
                <a:latin typeface="Arial" panose="020B0604020202020204" pitchFamily="34" charset="0"/>
                <a:cs typeface="Arial" panose="020B0604020202020204" pitchFamily="34" charset="0"/>
              </a:rPr>
              <a:t>Short-term Scholar</a:t>
            </a:r>
            <a:r>
              <a:rPr lang="en-US" dirty="0">
                <a:effectLst/>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Lecturing, conducting research, observing, or consulting</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no minimum, 6-month maximum, </a:t>
            </a:r>
            <a:r>
              <a:rPr lang="en-US" b="1" dirty="0">
                <a:effectLst/>
                <a:latin typeface="Arial" panose="020B0604020202020204" pitchFamily="34" charset="0"/>
                <a:cs typeface="Arial" panose="020B0604020202020204" pitchFamily="34" charset="0"/>
              </a:rPr>
              <a:t>no extensions</a:t>
            </a:r>
            <a:r>
              <a:rPr lang="en-US" dirty="0">
                <a:effectLst/>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6-month bar on repeat participation </a:t>
            </a:r>
          </a:p>
          <a:p>
            <a:pPr marL="0" indent="0">
              <a:buNone/>
            </a:pPr>
            <a:r>
              <a:rPr lang="en-US" b="1" dirty="0">
                <a:effectLst/>
                <a:latin typeface="Arial" panose="020B0604020202020204" pitchFamily="34" charset="0"/>
                <a:cs typeface="Arial" panose="020B0604020202020204" pitchFamily="34" charset="0"/>
              </a:rPr>
              <a:t>Student Intern </a:t>
            </a:r>
            <a:r>
              <a:rPr lang="en-US" dirty="0">
                <a:effectLst/>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Students </a:t>
            </a:r>
            <a:r>
              <a:rPr lang="en-US" dirty="0">
                <a:effectLst/>
                <a:latin typeface="Arial" panose="020B0604020202020204" pitchFamily="34" charset="0"/>
                <a:cs typeface="Arial" panose="020B0604020202020204" pitchFamily="34" charset="0"/>
              </a:rPr>
              <a:t>currently enrolled in and pursuing studies at a post-secondary academic institution outside the US; Research at Temple will fulfill graduation requirements for the home university</a:t>
            </a:r>
          </a:p>
          <a:p>
            <a:pPr marL="742950" lvl="1" indent="-285750">
              <a:buFont typeface="Arial" panose="020B0604020202020204" pitchFamily="34" charset="0"/>
              <a:buChar char="•"/>
            </a:pPr>
            <a:r>
              <a:rPr lang="en-US" b="1" dirty="0">
                <a:effectLst/>
                <a:latin typeface="Arial" panose="020B0604020202020204" pitchFamily="34" charset="0"/>
                <a:cs typeface="Arial" panose="020B0604020202020204" pitchFamily="34" charset="0"/>
              </a:rPr>
              <a:t>​</a:t>
            </a:r>
            <a:r>
              <a:rPr lang="en-US" dirty="0">
                <a:effectLst/>
                <a:latin typeface="Arial" panose="020B0604020202020204" pitchFamily="34" charset="0"/>
                <a:cs typeface="Arial" panose="020B0604020202020204" pitchFamily="34" charset="0"/>
              </a:rPr>
              <a:t>3-week minimum, 12 month maximum - </a:t>
            </a:r>
            <a:r>
              <a:rPr lang="en-US" b="1" dirty="0">
                <a:effectLst/>
                <a:latin typeface="Arial" panose="020B0604020202020204" pitchFamily="34" charset="0"/>
                <a:cs typeface="Arial" panose="020B0604020202020204" pitchFamily="34" charset="0"/>
              </a:rPr>
              <a:t>no extensions</a:t>
            </a:r>
            <a:endParaRPr lang="en-US"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a:solidFill>
                  <a:srgbClr val="0070C0"/>
                </a:solidFill>
                <a:effectLst/>
                <a:latin typeface="Arial" panose="020B0604020202020204" pitchFamily="34" charset="0"/>
                <a:cs typeface="Arial" panose="020B0604020202020204" pitchFamily="34" charset="0"/>
              </a:rPr>
              <a:t>isss.temple.edu/faculty-staff-and-researchers/j-1-research-scholars-professor/prospective-j-1-exchange-visitors/j-1-student-interns</a:t>
            </a:r>
            <a:endParaRPr lang="en-US" dirty="0">
              <a:effectLst/>
              <a:latin typeface="Arial" panose="020B0604020202020204" pitchFamily="34" charset="0"/>
              <a:cs typeface="Arial" panose="020B0604020202020204" pitchFamily="34" charset="0"/>
            </a:endParaRPr>
          </a:p>
          <a:p>
            <a:pPr marL="0" indent="0">
              <a:buNone/>
            </a:pPr>
            <a:r>
              <a:rPr lang="en-US" b="1" dirty="0">
                <a:effectLst/>
                <a:latin typeface="Arial" panose="020B0604020202020204" pitchFamily="34" charset="0"/>
                <a:cs typeface="Arial" panose="020B0604020202020204" pitchFamily="34" charset="0"/>
              </a:rPr>
              <a:t>Specialist</a:t>
            </a:r>
            <a:r>
              <a:rPr lang="en-US" dirty="0">
                <a:effectLst/>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observing, consulting, or demonstrating his/her highly specialized knowledge or skills</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3-week minimum, 1 year maximum – subject to 12-month bar but not 24-month bar </a:t>
            </a:r>
          </a:p>
          <a:p>
            <a:pPr marL="0" indent="0">
              <a:buNone/>
            </a:pPr>
            <a:endParaRPr lang="en-US" sz="4400" dirty="0">
              <a:latin typeface="Arial" panose="020B0604020202020204" pitchFamily="34" charset="0"/>
              <a:cs typeface="Arial" panose="020B0604020202020204" pitchFamily="34" charset="0"/>
            </a:endParaRPr>
          </a:p>
          <a:p>
            <a:pPr marL="0" indent="0">
              <a:buNone/>
            </a:pPr>
            <a:endParaRPr lang="en-US" sz="4400" dirty="0">
              <a:latin typeface="Arial" panose="020B0604020202020204" pitchFamily="34" charset="0"/>
              <a:cs typeface="Arial" panose="020B0604020202020204" pitchFamily="34" charset="0"/>
            </a:endParaRPr>
          </a:p>
          <a:p>
            <a:pPr marL="0" indent="0">
              <a:buNone/>
            </a:pPr>
            <a:endParaRPr lang="en-US" sz="4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4591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Autofit/>
          </a:bodyPr>
          <a:lstStyle/>
          <a:p>
            <a:r>
              <a:rPr lang="en-US" sz="3200" b="1" dirty="0">
                <a:latin typeface="Arial" panose="020B0604020202020204" pitchFamily="34" charset="0"/>
                <a:cs typeface="Arial" panose="020B0604020202020204" pitchFamily="34" charset="0"/>
              </a:rPr>
              <a:t>Items Required for J-1s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8266" y="1699404"/>
            <a:ext cx="11280808" cy="4749522"/>
          </a:xfrm>
        </p:spPr>
        <p:txBody>
          <a:bodyPr>
            <a:normAutofit/>
          </a:bodyPr>
          <a:lstStyle/>
          <a:p>
            <a:pPr marL="0" indent="0">
              <a:buNone/>
            </a:pPr>
            <a:r>
              <a:rPr lang="en-US" sz="4400" dirty="0">
                <a:latin typeface="Arial" panose="020B0604020202020204" pitchFamily="34" charset="0"/>
                <a:cs typeface="Arial" panose="020B0604020202020204" pitchFamily="34" charset="0"/>
              </a:rPr>
              <a:t>You can find a list of Items Needed for a complete J-1 Application on our </a:t>
            </a:r>
            <a:r>
              <a:rPr lang="en-US" sz="4400" dirty="0">
                <a:latin typeface="Arial" panose="020B0604020202020204" pitchFamily="34" charset="0"/>
                <a:cs typeface="Arial" panose="020B0604020202020204" pitchFamily="34" charset="0"/>
                <a:hlinkClick r:id="rId2"/>
              </a:rPr>
              <a:t>website</a:t>
            </a:r>
            <a:r>
              <a:rPr lang="en-US" sz="4400" dirty="0">
                <a:latin typeface="Arial" panose="020B0604020202020204" pitchFamily="34" charset="0"/>
                <a:cs typeface="Arial" panose="020B0604020202020204" pitchFamily="34" charset="0"/>
              </a:rPr>
              <a:t> </a:t>
            </a:r>
          </a:p>
          <a:p>
            <a:pPr marL="0" indent="0">
              <a:buNone/>
            </a:pPr>
            <a:r>
              <a:rPr lang="en-US" sz="4400" dirty="0">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400" b="0" i="0" u="none" strike="noStrike" cap="none" normalizeH="0" baseline="0" dirty="0">
                <a:ln>
                  <a:noFill/>
                </a:ln>
                <a:solidFill>
                  <a:schemeClr val="tx1"/>
                </a:solidFill>
                <a:effectLst/>
                <a:latin typeface="Arial" panose="020B0604020202020204" pitchFamily="34" charset="0"/>
                <a:hlinkClick r:id="rId3"/>
              </a:rPr>
              <a:t>Proof of English Proficiency</a:t>
            </a:r>
            <a:r>
              <a:rPr kumimoji="0" lang="en-US" altLang="en-US" sz="4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400" b="0" i="0" u="none" strike="noStrike" cap="none" normalizeH="0" baseline="0" dirty="0">
                <a:ln>
                  <a:noFill/>
                </a:ln>
                <a:solidFill>
                  <a:schemeClr val="tx1"/>
                </a:solidFill>
                <a:effectLst/>
                <a:latin typeface="Arial" panose="020B0604020202020204" pitchFamily="34" charset="0"/>
                <a:hlinkClick r:id="rId4"/>
              </a:rPr>
              <a:t>Proof of Mandatory Health Insurance</a:t>
            </a:r>
            <a:r>
              <a:rPr kumimoji="0" lang="en-US" altLang="en-US" sz="4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400" b="0" i="0" u="none" strike="noStrike" cap="none" normalizeH="0" baseline="0" dirty="0">
                <a:ln>
                  <a:noFill/>
                </a:ln>
                <a:solidFill>
                  <a:schemeClr val="tx1"/>
                </a:solidFill>
                <a:effectLst/>
                <a:latin typeface="Arial" panose="020B0604020202020204" pitchFamily="34" charset="0"/>
                <a:hlinkClick r:id="rId5"/>
              </a:rPr>
              <a:t>Proof of Sufficient Funding</a:t>
            </a:r>
            <a:r>
              <a:rPr kumimoji="0" lang="en-US" altLang="en-US" sz="4400" b="0" i="0" u="none" strike="noStrike" cap="none" normalizeH="0" baseline="0" dirty="0">
                <a:ln>
                  <a:noFill/>
                </a:ln>
                <a:solidFill>
                  <a:schemeClr val="tx1"/>
                </a:solidFill>
                <a:effectLst/>
                <a:latin typeface="Arial" panose="020B0604020202020204" pitchFamily="34" charset="0"/>
              </a:rPr>
              <a:t> </a:t>
            </a:r>
          </a:p>
          <a:p>
            <a:pPr marL="0" indent="0">
              <a:buNone/>
            </a:pPr>
            <a:endParaRPr lang="en-US" sz="4400" dirty="0">
              <a:latin typeface="Arial" panose="020B0604020202020204" pitchFamily="34" charset="0"/>
              <a:cs typeface="Arial" panose="020B0604020202020204" pitchFamily="34" charset="0"/>
            </a:endParaRPr>
          </a:p>
          <a:p>
            <a:pPr marL="0" indent="0">
              <a:buNone/>
            </a:pPr>
            <a:endParaRPr lang="en-US" sz="4400" dirty="0">
              <a:latin typeface="Arial" panose="020B0604020202020204" pitchFamily="34" charset="0"/>
              <a:cs typeface="Arial" panose="020B0604020202020204" pitchFamily="34" charset="0"/>
            </a:endParaRPr>
          </a:p>
          <a:p>
            <a:pPr marL="0" indent="0">
              <a:buNone/>
            </a:pPr>
            <a:endParaRPr lang="en-US" sz="4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14420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Autofit/>
          </a:bodyPr>
          <a:lstStyle/>
          <a:p>
            <a:r>
              <a:rPr lang="en-US" sz="3200" b="1" dirty="0">
                <a:latin typeface="Arial" panose="020B0604020202020204" pitchFamily="34" charset="0"/>
                <a:cs typeface="Arial" panose="020B0604020202020204" pitchFamily="34" charset="0"/>
                <a:hlinkClick r:id="rId2"/>
              </a:rPr>
              <a:t>Limitations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8266" y="1035170"/>
            <a:ext cx="11280808" cy="5413756"/>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buNone/>
            </a:pPr>
            <a:r>
              <a:rPr lang="en-US" sz="2800" dirty="0">
                <a:effectLst/>
                <a:latin typeface="Arial" panose="020B0604020202020204" pitchFamily="34" charset="0"/>
                <a:cs typeface="Arial" panose="020B0604020202020204" pitchFamily="34" charset="0"/>
              </a:rPr>
              <a:t>The maximum period of participation for J Professors and Research Scholars is a five-year period, which starts from the program begin date on the DS-2019.</a:t>
            </a:r>
          </a:p>
          <a:p>
            <a:pPr marL="0" indent="0">
              <a:buNone/>
            </a:pPr>
            <a:r>
              <a:rPr lang="en-US" sz="2800" dirty="0">
                <a:latin typeface="Arial" panose="020B0604020202020204" pitchFamily="34" charset="0"/>
                <a:cs typeface="Arial" panose="020B0604020202020204" pitchFamily="34" charset="0"/>
              </a:rPr>
              <a:t>There is a 24-month bar on "repeat participation" in the J Professor or Research Scholar categories. This means that any scholar who enters the US for any length of time (even one day) in the Professor or Research Scholar categories is prohibited from returning to the US in the J Professor or Research Scholar categories for a period of 24 months</a:t>
            </a:r>
          </a:p>
          <a:p>
            <a:pPr marL="0" indent="0">
              <a:buNone/>
            </a:pPr>
            <a:r>
              <a:rPr lang="en-US" sz="2800" dirty="0">
                <a:latin typeface="Arial" panose="020B0604020202020204" pitchFamily="34" charset="0"/>
                <a:cs typeface="Arial" panose="020B0604020202020204" pitchFamily="34" charset="0"/>
              </a:rPr>
              <a:t>The 24-month bar also applies to J-2 dependents</a:t>
            </a:r>
          </a:p>
          <a:p>
            <a:pPr marL="0" indent="0">
              <a:buNone/>
            </a:pPr>
            <a:r>
              <a:rPr lang="en-US"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975984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Autofit/>
          </a:bodyPr>
          <a:lstStyle/>
          <a:p>
            <a:r>
              <a:rPr lang="en-US" sz="3200" b="1" dirty="0">
                <a:latin typeface="Arial" panose="020B0604020202020204" pitchFamily="34" charset="0"/>
                <a:cs typeface="Arial" panose="020B0604020202020204" pitchFamily="34" charset="0"/>
              </a:rPr>
              <a:t>Limitations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8266" y="1293962"/>
            <a:ext cx="11280808" cy="5154964"/>
          </a:xfrm>
        </p:spPr>
        <p:txBody>
          <a:bodyPr>
            <a:normAutofit/>
          </a:bodyPr>
          <a:lstStyle/>
          <a:p>
            <a:pPr marL="0" indent="0">
              <a:buNone/>
            </a:pPr>
            <a:r>
              <a:rPr lang="en-US" dirty="0">
                <a:effectLst/>
                <a:latin typeface="Arial" panose="020B0604020202020204" pitchFamily="34" charset="0"/>
                <a:cs typeface="Arial" panose="020B0604020202020204" pitchFamily="34" charset="0"/>
              </a:rPr>
              <a:t>Individuals who have been in the U.S. for more than six months in the previous year (12 months) in any J visa status (including J-2 status) are not eligible to enter the U.S. as a J-1 Research Scholar or Professor for a 12-month period.</a:t>
            </a:r>
          </a:p>
          <a:p>
            <a:pPr>
              <a:buFont typeface="Wingdings" panose="05000000000000000000" pitchFamily="2" charset="2"/>
              <a:buChar char="§"/>
            </a:pPr>
            <a:r>
              <a:rPr lang="en-US" dirty="0">
                <a:effectLst/>
                <a:latin typeface="Arial" panose="020B0604020202020204" pitchFamily="34" charset="0"/>
                <a:cs typeface="Arial" panose="020B0604020202020204" pitchFamily="34" charset="0"/>
              </a:rPr>
              <a:t>Time spent in the J-1 Short-term Scholar category does not count towards the 12-month bar.</a:t>
            </a:r>
          </a:p>
          <a:p>
            <a:pPr>
              <a:buFont typeface="Wingdings" panose="05000000000000000000" pitchFamily="2" charset="2"/>
              <a:buChar char="§"/>
            </a:pPr>
            <a:r>
              <a:rPr lang="en-US" dirty="0">
                <a:effectLst/>
                <a:latin typeface="Arial" panose="020B0604020202020204" pitchFamily="34" charset="0"/>
                <a:cs typeface="Arial" panose="020B0604020202020204" pitchFamily="34" charset="0"/>
              </a:rPr>
              <a:t>The 12-month bar applies to both the J-1 principal and any J-2 dependents.</a:t>
            </a:r>
          </a:p>
          <a:p>
            <a:pPr>
              <a:buFont typeface="Wingdings" panose="05000000000000000000" pitchFamily="2" charset="2"/>
              <a:buChar char="§"/>
            </a:pPr>
            <a:r>
              <a:rPr lang="en-US" dirty="0">
                <a:effectLst/>
                <a:latin typeface="Arial" panose="020B0604020202020204" pitchFamily="34" charset="0"/>
                <a:cs typeface="Arial" panose="020B0604020202020204" pitchFamily="34" charset="0"/>
              </a:rPr>
              <a:t>The 12-month bar does not prevent individuals from returning to the U.S. in any other visa status or in some other J categories such as Short-Term Scholar or Student.</a:t>
            </a:r>
          </a:p>
          <a:p>
            <a:pPr>
              <a:buFont typeface="Wingdings" panose="05000000000000000000" pitchFamily="2" charset="2"/>
              <a:buChar char="§"/>
            </a:pPr>
            <a:r>
              <a:rPr lang="en-US" dirty="0">
                <a:effectLst/>
                <a:latin typeface="Arial" panose="020B0604020202020204" pitchFamily="34" charset="0"/>
                <a:cs typeface="Arial" panose="020B0604020202020204" pitchFamily="34" charset="0"/>
              </a:rPr>
              <a:t>Visitors who are subject to the 12 Month Bar are not eligible to begin a new program in the J Professor or Research Scholar categories until 12 months have passed since they were in J status actively participating to their program</a:t>
            </a:r>
          </a:p>
        </p:txBody>
      </p:sp>
    </p:spTree>
    <p:extLst>
      <p:ext uri="{BB962C8B-B14F-4D97-AF65-F5344CB8AC3E}">
        <p14:creationId xmlns:p14="http://schemas.microsoft.com/office/powerpoint/2010/main" val="37982274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Autofit/>
          </a:bodyPr>
          <a:lstStyle/>
          <a:p>
            <a:r>
              <a:rPr lang="en-US" sz="3200" b="1" dirty="0">
                <a:latin typeface="Arial" panose="020B0604020202020204" pitchFamily="34" charset="0"/>
                <a:cs typeface="Arial" panose="020B0604020202020204" pitchFamily="34" charset="0"/>
                <a:hlinkClick r:id="rId2" action="ppaction://hlinkfile"/>
              </a:rPr>
              <a:t>Two Year Home Residency Requirement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8266" y="1293962"/>
            <a:ext cx="11280808" cy="5154964"/>
          </a:xfrm>
        </p:spPr>
        <p:txBody>
          <a:bodyPr>
            <a:normAutofit/>
          </a:bodyPr>
          <a:lstStyle/>
          <a:p>
            <a:r>
              <a:rPr lang="en-US" dirty="0">
                <a:latin typeface="Arial" panose="020B0604020202020204" pitchFamily="34" charset="0"/>
                <a:cs typeface="Arial" panose="020B0604020202020204" pitchFamily="34" charset="0"/>
              </a:rPr>
              <a:t>Some J-1 exchange visitors are subject to the U.S. Department of State Two-Year Foreign Residence Requirement INA 212(e) that requires them to return to their home country for two years at the end of their J-1 program.</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Reasons that someone is subject:</a:t>
            </a:r>
          </a:p>
          <a:p>
            <a:pPr>
              <a:buFont typeface="Wingdings" panose="05000000000000000000" pitchFamily="2" charset="2"/>
              <a:buChar char="§"/>
            </a:pPr>
            <a:r>
              <a:rPr lang="en-US" dirty="0">
                <a:latin typeface="Arial" panose="020B0604020202020204" pitchFamily="34" charset="0"/>
                <a:cs typeface="Arial" panose="020B0604020202020204" pitchFamily="34" charset="0"/>
                <a:hlinkClick r:id="rId3"/>
              </a:rPr>
              <a:t>Skills List</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dirty="0">
                <a:latin typeface="Arial" panose="020B0604020202020204" pitchFamily="34" charset="0"/>
                <a:cs typeface="Arial" panose="020B0604020202020204" pitchFamily="34" charset="0"/>
                <a:hlinkClick r:id="rId4"/>
              </a:rPr>
              <a:t>US or Home Government Funding</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dirty="0">
                <a:latin typeface="Arial" panose="020B0604020202020204" pitchFamily="34" charset="0"/>
                <a:cs typeface="Arial" panose="020B0604020202020204" pitchFamily="34" charset="0"/>
              </a:rPr>
              <a:t>Sponsored by ECFMG for US Medical Training</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35131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Autofit/>
          </a:bodyPr>
          <a:lstStyle/>
          <a:p>
            <a:r>
              <a:rPr lang="en-US" sz="3200" b="1" dirty="0">
                <a:latin typeface="Arial" panose="020B0604020202020204" pitchFamily="34" charset="0"/>
                <a:cs typeface="Arial" panose="020B0604020202020204" pitchFamily="34" charset="0"/>
              </a:rPr>
              <a:t>Grounds for Waiver of the 2 Year Residency Requirement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8266" y="1138687"/>
            <a:ext cx="11280808" cy="5310239"/>
          </a:xfrm>
        </p:spPr>
        <p:txBody>
          <a:bodyPr>
            <a:normAutofit fontScale="85000" lnSpcReduction="10000"/>
          </a:bodyPr>
          <a:lstStyle/>
          <a:p>
            <a:r>
              <a:rPr lang="en-US" b="1" dirty="0">
                <a:solidFill>
                  <a:srgbClr val="C00000"/>
                </a:solidFill>
                <a:latin typeface="Arial" panose="020B0604020202020204" pitchFamily="34" charset="0"/>
                <a:cs typeface="Arial" panose="020B0604020202020204" pitchFamily="34" charset="0"/>
              </a:rPr>
              <a:t>J-1 should speak with ISSS before applying for a J-1 Waiver from US Department of State</a:t>
            </a:r>
            <a:endParaRPr lang="en-US" b="1" dirty="0">
              <a:solidFill>
                <a:srgbClr val="C00000"/>
              </a:solidFill>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There are four grounds for waiver of the requirement.</a:t>
            </a:r>
          </a:p>
          <a:p>
            <a:pPr>
              <a:buFont typeface="Arial" panose="020B0604020202020204" pitchFamily="34" charset="0"/>
              <a:buChar char="•"/>
            </a:pPr>
            <a:r>
              <a:rPr lang="en-US" dirty="0">
                <a:effectLst/>
                <a:latin typeface="Arial" panose="020B0604020202020204" pitchFamily="34" charset="0"/>
                <a:cs typeface="Arial" panose="020B0604020202020204" pitchFamily="34" charset="0"/>
              </a:rPr>
              <a:t>Exceptional hardship to your spouse or a unmarried minor child who is a citizen or permanent resident of the United States (example: J-1’s US Citizen child has a serious medical condition that could not be treated in J-1’s country)</a:t>
            </a:r>
          </a:p>
          <a:p>
            <a:pPr>
              <a:buFont typeface="Arial" panose="020B0604020202020204" pitchFamily="34" charset="0"/>
              <a:buChar char="•"/>
            </a:pPr>
            <a:r>
              <a:rPr lang="en-US" dirty="0">
                <a:effectLst/>
                <a:latin typeface="Arial" panose="020B0604020202020204" pitchFamily="34" charset="0"/>
                <a:cs typeface="Arial" panose="020B0604020202020204" pitchFamily="34" charset="0"/>
              </a:rPr>
              <a:t>Fear of persecution (example: J-1 can demonstrate that, because of her/his race, religion, political opinions, or nationality, s/he would face persecution by their home government if they went back to their country)</a:t>
            </a:r>
          </a:p>
          <a:p>
            <a:pPr>
              <a:buFont typeface="Arial" panose="020B0604020202020204" pitchFamily="34" charset="0"/>
              <a:buChar char="•"/>
            </a:pPr>
            <a:r>
              <a:rPr lang="en-US" dirty="0">
                <a:effectLst/>
                <a:latin typeface="Arial" panose="020B0604020202020204" pitchFamily="34" charset="0"/>
                <a:cs typeface="Arial" panose="020B0604020202020204" pitchFamily="34" charset="0"/>
              </a:rPr>
              <a:t>Interest of a United States government agency (Example: If J-1’s participation in research or a project sponsored by a US government agency (like DOE) is of sufficient importance to that agency, </a:t>
            </a:r>
            <a:r>
              <a:rPr lang="en-US" b="1" i="1" dirty="0">
                <a:effectLst/>
                <a:latin typeface="Arial" panose="020B0604020202020204" pitchFamily="34" charset="0"/>
                <a:cs typeface="Arial" panose="020B0604020202020204" pitchFamily="34" charset="0"/>
              </a:rPr>
              <a:t>it</a:t>
            </a:r>
            <a:r>
              <a:rPr lang="en-US" dirty="0">
                <a:effectLst/>
                <a:latin typeface="Arial" panose="020B0604020202020204" pitchFamily="34" charset="0"/>
                <a:cs typeface="Arial" panose="020B0604020202020204" pitchFamily="34" charset="0"/>
              </a:rPr>
              <a:t> can apply to Department of State for a waiver </a:t>
            </a:r>
            <a:r>
              <a:rPr lang="en-US" b="1" i="1" dirty="0">
                <a:effectLst/>
                <a:latin typeface="Arial" panose="020B0604020202020204" pitchFamily="34" charset="0"/>
                <a:cs typeface="Arial" panose="020B0604020202020204" pitchFamily="34" charset="0"/>
              </a:rPr>
              <a:t>for</a:t>
            </a:r>
            <a:r>
              <a:rPr lang="en-US" dirty="0">
                <a:effectLst/>
                <a:latin typeface="Arial" panose="020B0604020202020204" pitchFamily="34" charset="0"/>
                <a:cs typeface="Arial" panose="020B0604020202020204" pitchFamily="34" charset="0"/>
              </a:rPr>
              <a:t> the J-1 in </a:t>
            </a:r>
            <a:r>
              <a:rPr lang="en-US" b="1" i="1" dirty="0">
                <a:effectLst/>
                <a:latin typeface="Arial" panose="020B0604020202020204" pitchFamily="34" charset="0"/>
                <a:cs typeface="Arial" panose="020B0604020202020204" pitchFamily="34" charset="0"/>
              </a:rPr>
              <a:t>its</a:t>
            </a:r>
            <a:r>
              <a:rPr lang="en-US" dirty="0">
                <a:effectLst/>
                <a:latin typeface="Arial" panose="020B0604020202020204" pitchFamily="34" charset="0"/>
                <a:cs typeface="Arial" panose="020B0604020202020204" pitchFamily="34" charset="0"/>
              </a:rPr>
              <a:t> interest, not J-1’s.</a:t>
            </a:r>
          </a:p>
          <a:p>
            <a:pPr>
              <a:buFont typeface="Arial" panose="020B0604020202020204" pitchFamily="34" charset="0"/>
              <a:buChar char="•"/>
            </a:pPr>
            <a:r>
              <a:rPr lang="en-US" dirty="0">
                <a:effectLst/>
                <a:latin typeface="Arial" panose="020B0604020202020204" pitchFamily="34" charset="0"/>
                <a:cs typeface="Arial" panose="020B0604020202020204" pitchFamily="34" charset="0"/>
              </a:rPr>
              <a:t>A "no-objection" statement (not permitted for medical trainees). J-1s embassy in Washington, DC can indicate in a direct letter to the US Department of State that it has no objection to J-1 receiving a waiver, or the foreign ministry in J-1’s capital at home can write to the US embassy there. A "no-objection" statement may not lead to a waiver if the Exchange Visitor has received more than $2,000 in funding from the United States government (so people sponsored by Fulbright are most likely not eligible for a waiver based on a no-objection statement. </a:t>
            </a:r>
            <a:r>
              <a:rPr lang="en-US" b="1" dirty="0">
                <a:effectLst/>
                <a:latin typeface="Arial" panose="020B0604020202020204" pitchFamily="34" charset="0"/>
                <a:cs typeface="Arial" panose="020B0604020202020204" pitchFamily="34" charset="0"/>
              </a:rPr>
              <a:t>This is the most common way to apply for a waiver.</a:t>
            </a:r>
          </a:p>
        </p:txBody>
      </p:sp>
    </p:spTree>
    <p:extLst>
      <p:ext uri="{BB962C8B-B14F-4D97-AF65-F5344CB8AC3E}">
        <p14:creationId xmlns:p14="http://schemas.microsoft.com/office/powerpoint/2010/main" val="13095132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Autofit/>
          </a:bodyPr>
          <a:lstStyle/>
          <a:p>
            <a:r>
              <a:rPr lang="en-US" sz="3200" b="1" dirty="0">
                <a:latin typeface="Arial" panose="020B0604020202020204" pitchFamily="34" charset="0"/>
                <a:cs typeface="Arial" panose="020B0604020202020204" pitchFamily="34" charset="0"/>
              </a:rPr>
              <a:t>Differences Between J-1 and H-1B</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8266" y="1138687"/>
            <a:ext cx="11280808" cy="5310239"/>
          </a:xfrm>
        </p:spPr>
        <p:txBody>
          <a:bodyPr>
            <a:normAutofit fontScale="85000" lnSpcReduction="10000"/>
          </a:bodyPr>
          <a:lstStyle/>
          <a:p>
            <a:r>
              <a:rPr lang="en-US" b="1" dirty="0">
                <a:latin typeface="Arial" panose="020B0604020202020204" pitchFamily="34" charset="0"/>
                <a:cs typeface="Arial" panose="020B0604020202020204" pitchFamily="34" charset="0"/>
              </a:rPr>
              <a:t>H-1B is a Working Status - J-1 is for the purpose of exchange:</a:t>
            </a:r>
            <a:r>
              <a:rPr lang="en-US" dirty="0">
                <a:latin typeface="Arial" panose="020B0604020202020204" pitchFamily="34" charset="0"/>
                <a:cs typeface="Arial" panose="020B0604020202020204" pitchFamily="34" charset="0"/>
              </a:rPr>
              <a:t> The Department of State and USCIS make a distinction between the H-1B alien who comes specifically to perform services and the J-1 exchange visitor who comes as a participant in an exchange visitor program designed to "promote interchange of persons, knowledge, and skills, and the interchange of developments in the field of education, the arts and sciences," in such a way as to promote "mutual understanding between the people of the United States and the people of other countries." [22 CFR 514.1]</a:t>
            </a:r>
          </a:p>
          <a:p>
            <a:r>
              <a:rPr lang="en-US" b="1" dirty="0">
                <a:latin typeface="Arial" panose="020B0604020202020204" pitchFamily="34" charset="0"/>
                <a:cs typeface="Arial" panose="020B0604020202020204" pitchFamily="34" charset="0"/>
              </a:rPr>
              <a:t>H-1B has Dual Intent which means it's acceptable to file for a green card while holding      H-1B status:</a:t>
            </a:r>
            <a:r>
              <a:rPr lang="en-US" dirty="0">
                <a:latin typeface="Arial" panose="020B0604020202020204" pitchFamily="34" charset="0"/>
                <a:cs typeface="Arial" panose="020B0604020202020204" pitchFamily="34" charset="0"/>
              </a:rPr>
              <a:t> J-1 status has "Non-Immigrant Intent" which means that the individual in J-1 exchange status is encouraged to depart the US upon completion of his/her objective. It is difficult to apply for a green card while holding J-1 status</a:t>
            </a:r>
          </a:p>
          <a:p>
            <a:r>
              <a:rPr lang="en-US" b="1" dirty="0">
                <a:latin typeface="Arial" panose="020B0604020202020204" pitchFamily="34" charset="0"/>
                <a:cs typeface="Arial" panose="020B0604020202020204" pitchFamily="34" charset="0"/>
              </a:rPr>
              <a:t>Individual can hold H-1B status longer than J-1 Status:</a:t>
            </a:r>
            <a:r>
              <a:rPr lang="en-US" dirty="0">
                <a:latin typeface="Arial" panose="020B0604020202020204" pitchFamily="34" charset="0"/>
                <a:cs typeface="Arial" panose="020B0604020202020204" pitchFamily="34" charset="0"/>
              </a:rPr>
              <a:t> While temporary, it allows a maximum period of stay of 6 years, whereas J-1 visiting professors and researchers are admitted for up to 5 years. If someone holding an H-1B has had a combination of a Labor Certification and/or an I-140 (Application for Permanent Resident or "green card") pending for 365 days or more, ISSS can request yearly extensions of H-1B work permission until s/he adjusts to Permanent Resident</a:t>
            </a:r>
          </a:p>
          <a:p>
            <a:r>
              <a:rPr lang="en-US" b="1" dirty="0">
                <a:latin typeface="Arial" panose="020B0604020202020204" pitchFamily="34" charset="0"/>
                <a:cs typeface="Arial" panose="020B0604020202020204" pitchFamily="34" charset="0"/>
              </a:rPr>
              <a:t>H-1B Status Does Not Have the Two-Year Home Residency Requirement, unlike a J-1:</a:t>
            </a:r>
            <a:r>
              <a:rPr lang="en-US" dirty="0">
                <a:latin typeface="Arial" panose="020B0604020202020204" pitchFamily="34" charset="0"/>
                <a:cs typeface="Arial" panose="020B0604020202020204" pitchFamily="34" charset="0"/>
              </a:rPr>
              <a:t>       An H-1B alien may apply for adjustment of status to permanent resident or for change of status to another nonimmigrant classification, whereas some J-1 aliens are prohibited from such changes because of the 2-year home-country physical presence requirement</a:t>
            </a:r>
            <a:endParaRPr lang="en-US" b="1" dirty="0">
              <a:effectLst/>
              <a:latin typeface="Arial" panose="020B0604020202020204" pitchFamily="34" charset="0"/>
              <a:cs typeface="Arial" panose="020B0604020202020204" pitchFamily="34" charset="0"/>
            </a:endParaRPr>
          </a:p>
          <a:p>
            <a:endParaRPr lang="en-US" sz="2800"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23161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Autofit/>
          </a:bodyPr>
          <a:lstStyle/>
          <a:p>
            <a:r>
              <a:rPr lang="en-US" sz="3200" b="1" dirty="0">
                <a:latin typeface="Arial" panose="020B0604020202020204" pitchFamily="34" charset="0"/>
                <a:cs typeface="Arial" panose="020B0604020202020204" pitchFamily="34" charset="0"/>
              </a:rPr>
              <a:t>Differences Between J-1 and H-1B</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8266" y="1138687"/>
            <a:ext cx="11280808" cy="5310239"/>
          </a:xfrm>
        </p:spPr>
        <p:txBody>
          <a:bodyPr>
            <a:noAutofit/>
          </a:bodyPr>
          <a:lstStyle/>
          <a:p>
            <a:pPr>
              <a:buFont typeface="Arial" panose="020B0604020202020204" pitchFamily="34" charset="0"/>
              <a:buChar char="•"/>
            </a:pPr>
            <a:r>
              <a:rPr lang="en-US" b="1" dirty="0">
                <a:latin typeface="Arial" panose="020B0604020202020204" pitchFamily="34" charset="0"/>
                <a:cs typeface="Arial" panose="020B0604020202020204" pitchFamily="34" charset="0"/>
              </a:rPr>
              <a:t>J-1 status does not require an LCA, unlike the H-1B</a:t>
            </a:r>
            <a:r>
              <a:rPr lang="en-US" dirty="0">
                <a:latin typeface="Arial" panose="020B0604020202020204" pitchFamily="34" charset="0"/>
                <a:cs typeface="Arial" panose="020B0604020202020204" pitchFamily="34" charset="0"/>
              </a:rPr>
              <a:t>; ISSS does not need to prove that Temple is paying the higher of the Prevailing and Actual Wage</a:t>
            </a:r>
          </a:p>
          <a:p>
            <a:pPr>
              <a:buFont typeface="Arial" panose="020B0604020202020204" pitchFamily="34" charset="0"/>
              <a:buChar char="•"/>
            </a:pPr>
            <a:r>
              <a:rPr lang="en-US" b="1" dirty="0">
                <a:latin typeface="Arial" panose="020B0604020202020204" pitchFamily="34" charset="0"/>
                <a:cs typeface="Arial" panose="020B0604020202020204" pitchFamily="34" charset="0"/>
              </a:rPr>
              <a:t>Issuing a DS-2019 is faster than waiting for an H-1B Approval Notice from USCIS:</a:t>
            </a:r>
            <a:r>
              <a:rPr lang="en-US" dirty="0">
                <a:latin typeface="Arial" panose="020B0604020202020204" pitchFamily="34" charset="0"/>
                <a:cs typeface="Arial" panose="020B0604020202020204" pitchFamily="34" charset="0"/>
              </a:rPr>
              <a:t> Obtaining H-1B status takes more processing time than J-1 status</a:t>
            </a:r>
          </a:p>
          <a:p>
            <a:pPr>
              <a:buFont typeface="Arial" panose="020B0604020202020204" pitchFamily="34" charset="0"/>
              <a:buChar char="•"/>
            </a:pPr>
            <a:r>
              <a:rPr lang="en-US" b="1" dirty="0">
                <a:latin typeface="Arial" panose="020B0604020202020204" pitchFamily="34" charset="0"/>
                <a:cs typeface="Arial" panose="020B0604020202020204" pitchFamily="34" charset="0"/>
              </a:rPr>
              <a:t>USCIS must approve a petition for H-1B classification before an alien may apply for a visa: </a:t>
            </a:r>
            <a:r>
              <a:rPr lang="en-US" dirty="0">
                <a:latin typeface="Arial" panose="020B0604020202020204" pitchFamily="34" charset="0"/>
                <a:cs typeface="Arial" panose="020B0604020202020204" pitchFamily="34" charset="0"/>
              </a:rPr>
              <a:t>An alien may apply for a J-1 visa stamp at a US Consulate Abroad immediately upon receiving Form DS-2019 from our office</a:t>
            </a:r>
          </a:p>
          <a:p>
            <a:pPr>
              <a:buFont typeface="Arial" panose="020B0604020202020204" pitchFamily="34" charset="0"/>
              <a:buChar char="•"/>
            </a:pPr>
            <a:r>
              <a:rPr lang="en-US" b="1" dirty="0">
                <a:latin typeface="Arial" panose="020B0604020202020204" pitchFamily="34" charset="0"/>
                <a:cs typeface="Arial" panose="020B0604020202020204" pitchFamily="34" charset="0"/>
              </a:rPr>
              <a:t>There are no application or Anti-Fraud fees associated with the J-1</a:t>
            </a:r>
            <a:r>
              <a:rPr lang="en-US" dirty="0">
                <a:latin typeface="Arial" panose="020B0604020202020204" pitchFamily="34" charset="0"/>
                <a:cs typeface="Arial" panose="020B0604020202020204" pitchFamily="34" charset="0"/>
              </a:rPr>
              <a:t>: A fee is required for an H petition and for extension of stay in H status. There are no application or Anti-Fraud fees associated with the J-1</a:t>
            </a:r>
          </a:p>
          <a:p>
            <a:pPr>
              <a:buFont typeface="Arial" panose="020B0604020202020204" pitchFamily="34" charset="0"/>
              <a:buChar char="•"/>
            </a:pPr>
            <a:r>
              <a:rPr lang="en-US" b="1" dirty="0">
                <a:latin typeface="Arial" panose="020B0604020202020204" pitchFamily="34" charset="0"/>
                <a:cs typeface="Arial" panose="020B0604020202020204" pitchFamily="34" charset="0"/>
              </a:rPr>
              <a:t>It is much easier for </a:t>
            </a:r>
            <a:r>
              <a:rPr lang="en-US" b="1" dirty="0">
                <a:latin typeface="Arial" panose="020B0604020202020204" pitchFamily="34" charset="0"/>
                <a:cs typeface="Arial" panose="020B0604020202020204" pitchFamily="34" charset="0"/>
                <a:hlinkClick r:id="rId2"/>
              </a:rPr>
              <a:t>J-2 Dependents</a:t>
            </a:r>
            <a:r>
              <a:rPr lang="en-US" b="1" dirty="0">
                <a:latin typeface="Arial" panose="020B0604020202020204" pitchFamily="34" charset="0"/>
                <a:cs typeface="Arial" panose="020B0604020202020204" pitchFamily="34" charset="0"/>
              </a:rPr>
              <a:t> to obtain work permission from USCIS. </a:t>
            </a:r>
            <a:r>
              <a:rPr lang="en-US" dirty="0">
                <a:latin typeface="Arial" panose="020B0604020202020204" pitchFamily="34" charset="0"/>
                <a:cs typeface="Arial" panose="020B0604020202020204" pitchFamily="34" charset="0"/>
                <a:hlinkClick r:id="rId3"/>
              </a:rPr>
              <a:t>H-4 Dependents</a:t>
            </a:r>
            <a:r>
              <a:rPr lang="en-US" dirty="0">
                <a:latin typeface="Arial" panose="020B0604020202020204" pitchFamily="34" charset="0"/>
                <a:cs typeface="Arial" panose="020B0604020202020204" pitchFamily="34" charset="0"/>
              </a:rPr>
              <a:t> cannot apply for work permission until the H-1B primary has submitted an application for US Permanent Residency (green card) to USCIS. </a:t>
            </a:r>
          </a:p>
        </p:txBody>
      </p:sp>
    </p:spTree>
    <p:extLst>
      <p:ext uri="{BB962C8B-B14F-4D97-AF65-F5344CB8AC3E}">
        <p14:creationId xmlns:p14="http://schemas.microsoft.com/office/powerpoint/2010/main" val="7984431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latin typeface="Arial" panose="020B0604020202020204" pitchFamily="34" charset="0"/>
                <a:cs typeface="Arial" panose="020B0604020202020204" pitchFamily="34" charset="0"/>
              </a:rPr>
              <a:t>O-1 Extraordinary Ability or Achievement</a:t>
            </a:r>
          </a:p>
        </p:txBody>
      </p:sp>
      <p:sp>
        <p:nvSpPr>
          <p:cNvPr id="3" name="Subtitle 2"/>
          <p:cNvSpPr>
            <a:spLocks noGrp="1"/>
          </p:cNvSpPr>
          <p:nvPr>
            <p:ph type="subTitle" idx="1"/>
          </p:nvPr>
        </p:nvSpPr>
        <p:spPr>
          <a:xfrm>
            <a:off x="1552755" y="4485736"/>
            <a:ext cx="10187796" cy="897147"/>
          </a:xfrm>
        </p:spPr>
        <p:txBody>
          <a:bodyPr/>
          <a:lstStyle/>
          <a:p>
            <a:r>
              <a:rPr lang="en-US" sz="2400" b="1"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isss.temple.edu/faculty-staff-and-researchers/international-employees/o-1-extraordinary-ability-or-achievement</a:t>
            </a:r>
            <a:endParaRPr lang="en-US" sz="2400" b="1" dirty="0">
              <a:latin typeface="Arial" panose="020B0604020202020204" pitchFamily="34" charset="0"/>
              <a:cs typeface="Arial" panose="020B0604020202020204" pitchFamily="34" charset="0"/>
            </a:endParaRPr>
          </a:p>
        </p:txBody>
      </p:sp>
      <p:pic>
        <p:nvPicPr>
          <p:cNvPr id="5" name="Graphic 4" descr="Internet with solid fill">
            <a:extLst>
              <a:ext uri="{FF2B5EF4-FFF2-40B4-BE49-F238E27FC236}">
                <a16:creationId xmlns:a16="http://schemas.microsoft.com/office/drawing/2014/main" id="{9F8F8AE8-E642-9083-ADFC-38BE247982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3504" y="4314217"/>
            <a:ext cx="914400" cy="914400"/>
          </a:xfrm>
          <a:prstGeom prst="rect">
            <a:avLst/>
          </a:prstGeom>
        </p:spPr>
      </p:pic>
    </p:spTree>
    <p:extLst>
      <p:ext uri="{BB962C8B-B14F-4D97-AF65-F5344CB8AC3E}">
        <p14:creationId xmlns:p14="http://schemas.microsoft.com/office/powerpoint/2010/main" val="323820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0304" y="228600"/>
            <a:ext cx="11861441" cy="677333"/>
          </a:xfrm>
        </p:spPr>
        <p:txBody>
          <a:bodyPr>
            <a:normAutofit/>
          </a:bodyPr>
          <a:lstStyle/>
          <a:p>
            <a:pPr>
              <a:defRPr/>
            </a:pPr>
            <a:r>
              <a:rPr lang="en-US" altLang="en-US" sz="3600" b="1" dirty="0" err="1">
                <a:latin typeface="Arial" panose="020B0604020202020204" pitchFamily="34" charset="0"/>
                <a:cs typeface="Arial" panose="020B0604020202020204" pitchFamily="34" charset="0"/>
              </a:rPr>
              <a:t>DestinyOne</a:t>
            </a:r>
            <a:r>
              <a:rPr lang="en-US" altLang="en-US" sz="3600" b="1" dirty="0">
                <a:latin typeface="Arial" panose="020B0604020202020204" pitchFamily="34" charset="0"/>
                <a:cs typeface="Arial" panose="020B0604020202020204" pitchFamily="34" charset="0"/>
              </a:rPr>
              <a:t> Training Video		</a:t>
            </a:r>
          </a:p>
        </p:txBody>
      </p:sp>
      <p:sp>
        <p:nvSpPr>
          <p:cNvPr id="17411" name="Content Placeholder 2"/>
          <p:cNvSpPr>
            <a:spLocks noGrp="1"/>
          </p:cNvSpPr>
          <p:nvPr>
            <p:ph idx="1"/>
          </p:nvPr>
        </p:nvSpPr>
        <p:spPr>
          <a:xfrm>
            <a:off x="180305" y="905933"/>
            <a:ext cx="11929806" cy="5791199"/>
          </a:xfrm>
        </p:spPr>
        <p:txBody>
          <a:bodyPr>
            <a:normAutofit/>
          </a:bodyPr>
          <a:lstStyle/>
          <a:p>
            <a:pPr marL="0" marR="0" algn="just">
              <a:spcBef>
                <a:spcPts val="0"/>
              </a:spcBef>
              <a:spcAft>
                <a:spcPts val="0"/>
              </a:spcAft>
            </a:pPr>
            <a:endParaRPr lang="en-US" sz="3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ctr">
              <a:spcBef>
                <a:spcPts val="0"/>
              </a:spcBef>
              <a:buSzPts val="1000"/>
              <a:buNone/>
              <a:tabLst>
                <a:tab pos="457200" algn="l"/>
              </a:tabLst>
            </a:pP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US" altLang="en-US" sz="3500" dirty="0">
              <a:solidFill>
                <a:schemeClr val="tx1"/>
              </a:solidFill>
              <a:latin typeface="Arial" panose="020B0604020202020204" pitchFamily="34" charset="0"/>
              <a:cs typeface="Arial" panose="020B0604020202020204" pitchFamily="34" charset="0"/>
            </a:endParaRPr>
          </a:p>
          <a:p>
            <a:pPr marL="0" marR="0" lvl="0" indent="0">
              <a:spcBef>
                <a:spcPts val="0"/>
              </a:spcBef>
              <a:spcAft>
                <a:spcPts val="0"/>
              </a:spcAft>
              <a:buSzPts val="1000"/>
              <a:buNone/>
              <a:tabLst>
                <a:tab pos="457200" algn="l"/>
              </a:tabLst>
            </a:pPr>
            <a:r>
              <a:rPr lang="en-US" sz="3200" dirty="0">
                <a:solidFill>
                  <a:schemeClr val="tx1"/>
                </a:solidFill>
                <a:latin typeface="Arial" panose="020B0604020202020204" pitchFamily="34" charset="0"/>
                <a:ea typeface="Calibri" panose="020F0502020204030204" pitchFamily="34" charset="0"/>
                <a:cs typeface="Arial" panose="020B0604020202020204" pitchFamily="34" charset="0"/>
              </a:rPr>
              <a:t> </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spcBef>
                <a:spcPts val="0"/>
              </a:spcBef>
              <a:spcAft>
                <a:spcPts val="0"/>
              </a:spcAft>
              <a:buSzPts val="1000"/>
              <a:buNone/>
              <a:tabLst>
                <a:tab pos="457200" algn="l"/>
              </a:tabLst>
            </a:pPr>
            <a:endParaRPr lang="en-US" sz="1800" dirty="0">
              <a:solidFill>
                <a:schemeClr val="tx1"/>
              </a:solidFill>
              <a:effectLst/>
              <a:latin typeface="Arial" panose="020B0604020202020204" pitchFamily="34" charset="0"/>
              <a:ea typeface="Calibri" panose="020F0502020204030204" pitchFamily="34" charset="0"/>
            </a:endParaRPr>
          </a:p>
          <a:p>
            <a:pPr marL="0" marR="0" lvl="0" indent="0">
              <a:spcBef>
                <a:spcPts val="0"/>
              </a:spcBef>
              <a:spcAft>
                <a:spcPts val="0"/>
              </a:spcAft>
              <a:buSzPts val="1000"/>
              <a:buNone/>
              <a:tabLst>
                <a:tab pos="457200" algn="l"/>
              </a:tabLst>
            </a:pPr>
            <a:r>
              <a:rPr lang="en-US" sz="1800" dirty="0">
                <a:solidFill>
                  <a:schemeClr val="tx1"/>
                </a:solidFill>
                <a:latin typeface="Arial" panose="020B0604020202020204" pitchFamily="34" charset="0"/>
                <a:ea typeface="Calibri" panose="020F0502020204030204" pitchFamily="34" charset="0"/>
              </a:rPr>
              <a:t> </a:t>
            </a:r>
            <a:endParaRPr lang="en-US" sz="1800" dirty="0">
              <a:solidFill>
                <a:schemeClr val="tx1"/>
              </a:solidFill>
              <a:effectLst/>
              <a:latin typeface="Calibri" panose="020F0502020204030204" pitchFamily="34" charset="0"/>
              <a:ea typeface="Calibri" panose="020F0502020204030204" pitchFamily="34" charset="0"/>
            </a:endParaRPr>
          </a:p>
          <a:p>
            <a:pPr eaLnBrk="1" hangingPunct="1"/>
            <a:r>
              <a:rPr lang="en-US" altLang="en-US" sz="3200" dirty="0">
                <a:latin typeface="Arial" panose="020B0604020202020204" pitchFamily="34" charset="0"/>
                <a:cs typeface="Arial" panose="020B0604020202020204" pitchFamily="34" charset="0"/>
              </a:rPr>
              <a:t>ISSS has prepared a </a:t>
            </a:r>
            <a:r>
              <a:rPr lang="en-US" altLang="en-US" sz="3200" dirty="0" err="1">
                <a:latin typeface="Arial" panose="020B0604020202020204" pitchFamily="34" charset="0"/>
                <a:cs typeface="Arial" panose="020B0604020202020204" pitchFamily="34" charset="0"/>
                <a:hlinkClick r:id="rId2"/>
              </a:rPr>
              <a:t>DestinyOne</a:t>
            </a:r>
            <a:r>
              <a:rPr lang="en-US" altLang="en-US" sz="3200" dirty="0">
                <a:latin typeface="Arial" panose="020B0604020202020204" pitchFamily="34" charset="0"/>
                <a:cs typeface="Arial" panose="020B0604020202020204" pitchFamily="34" charset="0"/>
                <a:hlinkClick r:id="rId2"/>
              </a:rPr>
              <a:t> Training Video</a:t>
            </a:r>
            <a:r>
              <a:rPr lang="en-US" altLang="en-US" sz="3200" dirty="0">
                <a:latin typeface="Arial" panose="020B0604020202020204" pitchFamily="34" charset="0"/>
                <a:cs typeface="Arial" panose="020B0604020202020204" pitchFamily="34" charset="0"/>
              </a:rPr>
              <a:t> to assist you with ISSS immigration applications.</a:t>
            </a:r>
          </a:p>
        </p:txBody>
      </p:sp>
    </p:spTree>
    <p:extLst>
      <p:ext uri="{BB962C8B-B14F-4D97-AF65-F5344CB8AC3E}">
        <p14:creationId xmlns:p14="http://schemas.microsoft.com/office/powerpoint/2010/main" val="40744566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45856"/>
          </a:xfrm>
        </p:spPr>
        <p:txBody>
          <a:bodyPr>
            <a:normAutofit fontScale="90000"/>
          </a:bodyPr>
          <a:lstStyle/>
          <a:p>
            <a:r>
              <a:rPr lang="en-US" sz="3200" b="1" dirty="0">
                <a:latin typeface="Arial" panose="020B0604020202020204" pitchFamily="34" charset="0"/>
                <a:cs typeface="Arial" panose="020B0604020202020204" pitchFamily="34" charset="0"/>
              </a:rPr>
              <a:t>O-1 Status</a:t>
            </a:r>
          </a:p>
        </p:txBody>
      </p:sp>
      <p:sp>
        <p:nvSpPr>
          <p:cNvPr id="3" name="Content Placeholder 2"/>
          <p:cNvSpPr>
            <a:spLocks noGrp="1"/>
          </p:cNvSpPr>
          <p:nvPr>
            <p:ph idx="1"/>
          </p:nvPr>
        </p:nvSpPr>
        <p:spPr>
          <a:xfrm>
            <a:off x="558266" y="1026543"/>
            <a:ext cx="11280808" cy="5422383"/>
          </a:xfrm>
        </p:spPr>
        <p:txBody>
          <a:bodyPr>
            <a:normAutofit/>
          </a:bodyPr>
          <a:lstStyle/>
          <a:p>
            <a:r>
              <a:rPr lang="en-US" dirty="0">
                <a:latin typeface="Arial" panose="020B0604020202020204" pitchFamily="34" charset="0"/>
                <a:cs typeface="Arial" panose="020B0604020202020204" pitchFamily="34" charset="0"/>
              </a:rPr>
              <a:t>Non-immigrant employment-based visa classification for foreign nationals who can demonstrate the sustained national or international acclaim and recognition for achievements in the science, education, business or athletics. </a:t>
            </a:r>
          </a:p>
          <a:p>
            <a:r>
              <a:rPr lang="en-US" dirty="0">
                <a:latin typeface="Arial" panose="020B0604020202020204" pitchFamily="34" charset="0"/>
                <a:cs typeface="Arial" panose="020B0604020202020204" pitchFamily="34" charset="0"/>
              </a:rPr>
              <a:t>The O-1 visa category is reserved for those individuals who have risen to the very top of their fields of endeavor and can provide documentary evidence to substantiate this claim.</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30137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794" y="522936"/>
            <a:ext cx="10772775" cy="630527"/>
          </a:xfrm>
        </p:spPr>
        <p:txBody>
          <a:bodyPr/>
          <a:lstStyle/>
          <a:p>
            <a:r>
              <a:rPr lang="en-US" sz="2900" b="1" dirty="0">
                <a:latin typeface="Arial" panose="020B0604020202020204" pitchFamily="34" charset="0"/>
                <a:cs typeface="Arial" panose="020B0604020202020204" pitchFamily="34" charset="0"/>
              </a:rPr>
              <a:t>Employment is position, employer, and date specific:</a:t>
            </a:r>
          </a:p>
        </p:txBody>
      </p:sp>
      <p:sp>
        <p:nvSpPr>
          <p:cNvPr id="3" name="Content Placeholder 2"/>
          <p:cNvSpPr>
            <a:spLocks noGrp="1"/>
          </p:cNvSpPr>
          <p:nvPr>
            <p:ph idx="1"/>
          </p:nvPr>
        </p:nvSpPr>
        <p:spPr>
          <a:xfrm>
            <a:off x="181276" y="1449238"/>
            <a:ext cx="11829448" cy="4885825"/>
          </a:xfrm>
        </p:spPr>
        <p:txBody>
          <a:bodyPr>
            <a:normAutofit/>
          </a:bodyPr>
          <a:lstStyle/>
          <a:p>
            <a:pPr>
              <a:buFont typeface="Wingdings" panose="05000000000000000000" pitchFamily="2" charset="2"/>
              <a:buChar char="§"/>
            </a:pPr>
            <a:r>
              <a:rPr lang="en-US" dirty="0">
                <a:latin typeface="Arial" panose="020B0604020202020204" pitchFamily="34" charset="0"/>
                <a:cs typeface="Arial" panose="020B0604020202020204" pitchFamily="34" charset="0"/>
              </a:rPr>
              <a:t>The employer must submit a petition that is employer and position specific to USCIS on behalf of the employee</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 The foreign national granted O-1 visa classification is authorized by USCIS to only work for the employer, time period and position listed in the petition  </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 The employee may not begin working before the start date listed in the petition</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 The employee must stop working no later than the date authorized in the petition </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 If the O-1 wishes to change employer, the new employer must file an O-1 Transfer Petition and is not permitted to employ the foreign worker until it has received approval from USCIS for its O-1 application. </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 If the individual works for more than one employer at the same time, each employer must file a separate petition with the USCIS.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80622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613275"/>
          </a:xfrm>
        </p:spPr>
        <p:txBody>
          <a:bodyPr/>
          <a:lstStyle/>
          <a:p>
            <a:r>
              <a:rPr lang="en-US" sz="2900" b="1" dirty="0">
                <a:latin typeface="Arial" panose="020B0604020202020204" pitchFamily="34" charset="0"/>
                <a:cs typeface="Arial" panose="020B0604020202020204" pitchFamily="34" charset="0"/>
              </a:rPr>
              <a:t>Duration of O-1 Visa Classification</a:t>
            </a:r>
          </a:p>
        </p:txBody>
      </p:sp>
      <p:sp>
        <p:nvSpPr>
          <p:cNvPr id="3" name="Content Placeholder 2"/>
          <p:cNvSpPr>
            <a:spLocks noGrp="1"/>
          </p:cNvSpPr>
          <p:nvPr>
            <p:ph idx="1"/>
          </p:nvPr>
        </p:nvSpPr>
        <p:spPr>
          <a:xfrm>
            <a:off x="134754" y="2603500"/>
            <a:ext cx="11800572" cy="3416300"/>
          </a:xfrm>
        </p:spPr>
        <p:txBody>
          <a:bodyPr>
            <a:noAutofit/>
          </a:bodyPr>
          <a:lstStyle/>
          <a:p>
            <a:pPr>
              <a:buFont typeface="Wingdings" panose="05000000000000000000" pitchFamily="2" charset="2"/>
              <a:buChar char="§"/>
            </a:pPr>
            <a:r>
              <a:rPr lang="en-US" sz="3200" dirty="0">
                <a:latin typeface="Arial" panose="020B0604020202020204" pitchFamily="34" charset="0"/>
                <a:cs typeface="Arial" panose="020B0604020202020204" pitchFamily="34" charset="0"/>
              </a:rPr>
              <a:t>No limit on how long someone may hold O-1 status</a:t>
            </a:r>
          </a:p>
          <a:p>
            <a:pPr>
              <a:buFont typeface="Wingdings" panose="05000000000000000000" pitchFamily="2" charset="2"/>
              <a:buChar char="§"/>
            </a:pPr>
            <a:r>
              <a:rPr lang="en-US" sz="3200" dirty="0">
                <a:latin typeface="Arial" panose="020B0604020202020204" pitchFamily="34" charset="0"/>
                <a:cs typeface="Arial" panose="020B0604020202020204" pitchFamily="34" charset="0"/>
              </a:rPr>
              <a:t>O-1 only has partial dual intent</a:t>
            </a:r>
          </a:p>
          <a:p>
            <a:pPr>
              <a:buFont typeface="Wingdings" panose="05000000000000000000" pitchFamily="2" charset="2"/>
              <a:buChar char="§"/>
            </a:pPr>
            <a:r>
              <a:rPr lang="en-US" sz="3200" u="sng" dirty="0">
                <a:latin typeface="Arial" panose="020B0604020202020204" pitchFamily="34" charset="0"/>
                <a:cs typeface="Arial" panose="020B0604020202020204" pitchFamily="34" charset="0"/>
              </a:rPr>
              <a:t>Initial</a:t>
            </a:r>
            <a:r>
              <a:rPr lang="en-US" sz="3200" dirty="0">
                <a:latin typeface="Arial" panose="020B0604020202020204" pitchFamily="34" charset="0"/>
                <a:cs typeface="Arial" panose="020B0604020202020204" pitchFamily="34" charset="0"/>
              </a:rPr>
              <a:t> authorized period of stay up to 3 years</a:t>
            </a:r>
          </a:p>
          <a:p>
            <a:pPr>
              <a:buFont typeface="Wingdings" panose="05000000000000000000" pitchFamily="2" charset="2"/>
              <a:buChar char="§"/>
            </a:pPr>
            <a:r>
              <a:rPr lang="en-US" sz="3200" dirty="0">
                <a:latin typeface="Arial" panose="020B0604020202020204" pitchFamily="34" charset="0"/>
                <a:cs typeface="Arial" panose="020B0604020202020204" pitchFamily="34" charset="0"/>
              </a:rPr>
              <a:t>Extensions in 1 year increments only </a:t>
            </a:r>
          </a:p>
          <a:p>
            <a:pPr>
              <a:buFont typeface="Wingdings" panose="05000000000000000000" pitchFamily="2" charset="2"/>
              <a:buChar char="§"/>
            </a:pPr>
            <a:r>
              <a:rPr lang="en-US" sz="3200" dirty="0">
                <a:latin typeface="Arial" panose="020B0604020202020204" pitchFamily="34" charset="0"/>
                <a:cs typeface="Arial" panose="020B0604020202020204" pitchFamily="34" charset="0"/>
              </a:rPr>
              <a:t>O-1 must be continuing in the same position or activity  </a:t>
            </a:r>
          </a:p>
        </p:txBody>
      </p:sp>
    </p:spTree>
    <p:extLst>
      <p:ext uri="{BB962C8B-B14F-4D97-AF65-F5344CB8AC3E}">
        <p14:creationId xmlns:p14="http://schemas.microsoft.com/office/powerpoint/2010/main" val="15325544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794429"/>
          </a:xfrm>
        </p:spPr>
        <p:txBody>
          <a:bodyPr/>
          <a:lstStyle/>
          <a:p>
            <a:r>
              <a:rPr lang="en-US" sz="2900" b="1" dirty="0">
                <a:latin typeface="Arial" panose="020B0604020202020204" pitchFamily="34" charset="0"/>
                <a:cs typeface="Arial" panose="020B0604020202020204" pitchFamily="34" charset="0"/>
              </a:rPr>
              <a:t>J-1 Two Year Foreign Residence Requirement </a:t>
            </a:r>
          </a:p>
        </p:txBody>
      </p:sp>
      <p:sp>
        <p:nvSpPr>
          <p:cNvPr id="3" name="Content Placeholder 2"/>
          <p:cNvSpPr>
            <a:spLocks noGrp="1"/>
          </p:cNvSpPr>
          <p:nvPr>
            <p:ph idx="1"/>
          </p:nvPr>
        </p:nvSpPr>
        <p:spPr>
          <a:xfrm>
            <a:off x="365760" y="2603500"/>
            <a:ext cx="11328935" cy="1571685"/>
          </a:xfrm>
        </p:spPr>
        <p:txBody>
          <a:bodyPr>
            <a:noAutofit/>
          </a:bodyPr>
          <a:lstStyle/>
          <a:p>
            <a:pPr marL="0" indent="0">
              <a:buNone/>
            </a:pPr>
            <a:r>
              <a:rPr lang="en-US" sz="3200" dirty="0">
                <a:latin typeface="Arial" panose="020B0604020202020204" pitchFamily="34" charset="0"/>
                <a:cs typeface="Arial" panose="020B0604020202020204" pitchFamily="34" charset="0"/>
              </a:rPr>
              <a:t>The J-1 may be subject to the requirement and still apply for the O-1 visa outside the US – but no Change of Status inside the US</a:t>
            </a:r>
          </a:p>
        </p:txBody>
      </p:sp>
    </p:spTree>
    <p:extLst>
      <p:ext uri="{BB962C8B-B14F-4D97-AF65-F5344CB8AC3E}">
        <p14:creationId xmlns:p14="http://schemas.microsoft.com/office/powerpoint/2010/main" val="2776486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299" y="370136"/>
            <a:ext cx="10772775" cy="604648"/>
          </a:xfrm>
        </p:spPr>
        <p:txBody>
          <a:bodyPr/>
          <a:lstStyle/>
          <a:p>
            <a:r>
              <a:rPr lang="en-US" sz="2900" b="1" dirty="0">
                <a:latin typeface="Arial" panose="020B0604020202020204" pitchFamily="34" charset="0"/>
                <a:cs typeface="Arial" panose="020B0604020202020204" pitchFamily="34" charset="0"/>
              </a:rPr>
              <a:t>Obtaining O-1 Status</a:t>
            </a:r>
          </a:p>
        </p:txBody>
      </p:sp>
      <p:sp>
        <p:nvSpPr>
          <p:cNvPr id="3" name="Content Placeholder 2"/>
          <p:cNvSpPr>
            <a:spLocks noGrp="1"/>
          </p:cNvSpPr>
          <p:nvPr>
            <p:ph idx="1"/>
          </p:nvPr>
        </p:nvSpPr>
        <p:spPr>
          <a:xfrm>
            <a:off x="291515" y="1242204"/>
            <a:ext cx="11319309" cy="2846717"/>
          </a:xfrm>
        </p:spPr>
        <p:txBody>
          <a:bodyPr>
            <a:normAutofit/>
          </a:bodyPr>
          <a:lstStyle/>
          <a:p>
            <a:pPr marL="0" indent="0">
              <a:buNone/>
            </a:pPr>
            <a:r>
              <a:rPr lang="en-US" sz="2400" dirty="0">
                <a:latin typeface="Arial" panose="020B0604020202020204" pitchFamily="34" charset="0"/>
                <a:cs typeface="Arial" panose="020B0604020202020204" pitchFamily="34" charset="0"/>
              </a:rPr>
              <a:t>All O-1 Petitions require a $460 application fee. The $2500 Premium Processing Fee may be required, depending upon the applicant's circumstances. </a:t>
            </a:r>
          </a:p>
          <a:p>
            <a:pPr marL="0" indent="0">
              <a:buNone/>
            </a:pPr>
            <a:r>
              <a:rPr lang="en-US" sz="2400" dirty="0">
                <a:latin typeface="Arial" panose="020B0604020202020204" pitchFamily="34" charset="0"/>
                <a:cs typeface="Arial" panose="020B0604020202020204" pitchFamily="34" charset="0"/>
              </a:rPr>
              <a:t>Lawyers' Fees can range between $5000 to $8000. It is the hiring department’s prerogative to pay, or not to pay, any portion of the fees associated with their employee’s O-1 petition.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Only Two Law Firms may file O-1 petitions for Temple:</a:t>
            </a:r>
          </a:p>
          <a:p>
            <a:pPr marL="0" indent="0">
              <a:buNone/>
            </a:pPr>
            <a:endParaRPr lang="en-US" sz="32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5A69A15B-EF9D-94B2-C00F-EDEE7373CD7A}"/>
              </a:ext>
            </a:extLst>
          </p:cNvPr>
          <p:cNvGraphicFramePr>
            <a:graphicFrameLocks noGrp="1"/>
          </p:cNvGraphicFramePr>
          <p:nvPr>
            <p:extLst>
              <p:ext uri="{D42A27DB-BD31-4B8C-83A1-F6EECF244321}">
                <p14:modId xmlns:p14="http://schemas.microsoft.com/office/powerpoint/2010/main" val="1608580953"/>
              </p:ext>
            </p:extLst>
          </p:nvPr>
        </p:nvGraphicFramePr>
        <p:xfrm>
          <a:off x="574308" y="4472754"/>
          <a:ext cx="11036516" cy="1371600"/>
        </p:xfrm>
        <a:graphic>
          <a:graphicData uri="http://schemas.openxmlformats.org/drawingml/2006/table">
            <a:tbl>
              <a:tblPr/>
              <a:tblGrid>
                <a:gridCol w="3678839">
                  <a:extLst>
                    <a:ext uri="{9D8B030D-6E8A-4147-A177-3AD203B41FA5}">
                      <a16:colId xmlns:a16="http://schemas.microsoft.com/office/drawing/2014/main" val="3465170220"/>
                    </a:ext>
                  </a:extLst>
                </a:gridCol>
                <a:gridCol w="5330800">
                  <a:extLst>
                    <a:ext uri="{9D8B030D-6E8A-4147-A177-3AD203B41FA5}">
                      <a16:colId xmlns:a16="http://schemas.microsoft.com/office/drawing/2014/main" val="1887946072"/>
                    </a:ext>
                  </a:extLst>
                </a:gridCol>
                <a:gridCol w="2026877">
                  <a:extLst>
                    <a:ext uri="{9D8B030D-6E8A-4147-A177-3AD203B41FA5}">
                      <a16:colId xmlns:a16="http://schemas.microsoft.com/office/drawing/2014/main" val="820944462"/>
                    </a:ext>
                  </a:extLst>
                </a:gridCol>
              </a:tblGrid>
              <a:tr h="0">
                <a:tc>
                  <a:txBody>
                    <a:bodyPr/>
                    <a:lstStyle/>
                    <a:p>
                      <a:r>
                        <a:rPr lang="en-US">
                          <a:latin typeface="Arial" panose="020B0604020202020204" pitchFamily="34" charset="0"/>
                          <a:cs typeface="Arial" panose="020B0604020202020204" pitchFamily="34" charset="0"/>
                        </a:rPr>
                        <a:t>Firm</a:t>
                      </a:r>
                    </a:p>
                  </a:txBody>
                  <a:tcPr anchor="ctr">
                    <a:lnL>
                      <a:noFill/>
                    </a:lnL>
                    <a:lnR>
                      <a:noFill/>
                    </a:lnR>
                    <a:lnT>
                      <a:noFill/>
                    </a:lnT>
                    <a:lnB>
                      <a:noFill/>
                    </a:lnB>
                  </a:tcPr>
                </a:tc>
                <a:tc>
                  <a:txBody>
                    <a:bodyPr/>
                    <a:lstStyle/>
                    <a:p>
                      <a:r>
                        <a:rPr lang="en-US">
                          <a:latin typeface="Arial" panose="020B0604020202020204" pitchFamily="34" charset="0"/>
                          <a:cs typeface="Arial" panose="020B0604020202020204" pitchFamily="34" charset="0"/>
                        </a:rPr>
                        <a:t>Address Address</a:t>
                      </a:r>
                    </a:p>
                  </a:txBody>
                  <a:tcPr anchor="ctr">
                    <a:lnL>
                      <a:noFill/>
                    </a:lnL>
                    <a:lnR>
                      <a:noFill/>
                    </a:lnR>
                    <a:lnT>
                      <a:noFill/>
                    </a:lnT>
                    <a:lnB>
                      <a:noFill/>
                    </a:lnB>
                  </a:tcPr>
                </a:tc>
                <a:tc>
                  <a:txBody>
                    <a:bodyPr/>
                    <a:lstStyle/>
                    <a:p>
                      <a:r>
                        <a:rPr lang="en-US">
                          <a:latin typeface="Arial" panose="020B0604020202020204" pitchFamily="34" charset="0"/>
                          <a:cs typeface="Arial" panose="020B0604020202020204" pitchFamily="34" charset="0"/>
                        </a:rPr>
                        <a:t>Phone #</a:t>
                      </a:r>
                    </a:p>
                  </a:txBody>
                  <a:tcPr anchor="ctr">
                    <a:lnL>
                      <a:noFill/>
                    </a:lnL>
                    <a:lnR>
                      <a:noFill/>
                    </a:lnR>
                    <a:lnT>
                      <a:noFill/>
                    </a:lnT>
                    <a:lnB>
                      <a:noFill/>
                    </a:lnB>
                  </a:tcPr>
                </a:tc>
                <a:extLst>
                  <a:ext uri="{0D108BD9-81ED-4DB2-BD59-A6C34878D82A}">
                    <a16:rowId xmlns:a16="http://schemas.microsoft.com/office/drawing/2014/main" val="3365817618"/>
                  </a:ext>
                </a:extLst>
              </a:tr>
              <a:tr h="0">
                <a:tc>
                  <a:txBody>
                    <a:bodyPr/>
                    <a:lstStyle/>
                    <a:p>
                      <a:r>
                        <a:rPr lang="en-US">
                          <a:latin typeface="Arial" panose="020B0604020202020204" pitchFamily="34" charset="0"/>
                          <a:cs typeface="Arial" panose="020B0604020202020204" pitchFamily="34" charset="0"/>
                        </a:rPr>
                        <a:t>Green and Spiegel</a:t>
                      </a:r>
                    </a:p>
                  </a:txBody>
                  <a:tcPr anchor="ctr">
                    <a:lnL>
                      <a:noFill/>
                    </a:lnL>
                    <a:lnR>
                      <a:noFill/>
                    </a:lnR>
                    <a:lnT>
                      <a:noFill/>
                    </a:lnT>
                    <a:lnB>
                      <a:noFill/>
                    </a:lnB>
                  </a:tcPr>
                </a:tc>
                <a:tc>
                  <a:txBody>
                    <a:bodyPr/>
                    <a:lstStyle/>
                    <a:p>
                      <a:r>
                        <a:rPr lang="en-US">
                          <a:latin typeface="Arial" panose="020B0604020202020204" pitchFamily="34" charset="0"/>
                          <a:cs typeface="Arial" panose="020B0604020202020204" pitchFamily="34" charset="0"/>
                        </a:rPr>
                        <a:t>1524 Delancey Street, 4th Floor Phila, PA 19102</a:t>
                      </a:r>
                    </a:p>
                  </a:txBody>
                  <a:tcPr anchor="ctr">
                    <a:lnL>
                      <a:noFill/>
                    </a:lnL>
                    <a:lnR>
                      <a:noFill/>
                    </a:lnR>
                    <a:lnT>
                      <a:noFill/>
                    </a:lnT>
                    <a:lnB>
                      <a:noFill/>
                    </a:lnB>
                  </a:tcPr>
                </a:tc>
                <a:tc>
                  <a:txBody>
                    <a:bodyPr/>
                    <a:lstStyle/>
                    <a:p>
                      <a:r>
                        <a:rPr lang="en-US" dirty="0">
                          <a:latin typeface="Arial" panose="020B0604020202020204" pitchFamily="34" charset="0"/>
                          <a:cs typeface="Arial" panose="020B0604020202020204" pitchFamily="34" charset="0"/>
                        </a:rPr>
                        <a:t>215-395-8959</a:t>
                      </a:r>
                    </a:p>
                  </a:txBody>
                  <a:tcPr anchor="ctr">
                    <a:lnL>
                      <a:noFill/>
                    </a:lnL>
                    <a:lnR>
                      <a:noFill/>
                    </a:lnR>
                    <a:lnT>
                      <a:noFill/>
                    </a:lnT>
                    <a:lnB>
                      <a:noFill/>
                    </a:lnB>
                  </a:tcPr>
                </a:tc>
                <a:extLst>
                  <a:ext uri="{0D108BD9-81ED-4DB2-BD59-A6C34878D82A}">
                    <a16:rowId xmlns:a16="http://schemas.microsoft.com/office/drawing/2014/main" val="3112927231"/>
                  </a:ext>
                </a:extLst>
              </a:tr>
              <a:tr h="0">
                <a:tc>
                  <a:txBody>
                    <a:bodyPr/>
                    <a:lstStyle/>
                    <a:p>
                      <a:r>
                        <a:rPr lang="en-US" dirty="0" err="1">
                          <a:latin typeface="Arial" panose="020B0604020202020204" pitchFamily="34" charset="0"/>
                          <a:cs typeface="Arial" panose="020B0604020202020204" pitchFamily="34" charset="0"/>
                        </a:rPr>
                        <a:t>Klasko</a:t>
                      </a:r>
                      <a:r>
                        <a:rPr lang="en-US" dirty="0">
                          <a:latin typeface="Arial" panose="020B0604020202020204" pitchFamily="34" charset="0"/>
                          <a:cs typeface="Arial" panose="020B0604020202020204" pitchFamily="34" charset="0"/>
                        </a:rPr>
                        <a:t> Immigration Law Partners, LLP</a:t>
                      </a:r>
                    </a:p>
                  </a:txBody>
                  <a:tcPr anchor="ctr">
                    <a:lnL>
                      <a:noFill/>
                    </a:lnL>
                    <a:lnR>
                      <a:noFill/>
                    </a:lnR>
                    <a:lnT>
                      <a:noFill/>
                    </a:lnT>
                    <a:lnB>
                      <a:noFill/>
                    </a:lnB>
                  </a:tcPr>
                </a:tc>
                <a:tc>
                  <a:txBody>
                    <a:bodyPr/>
                    <a:lstStyle/>
                    <a:p>
                      <a:r>
                        <a:rPr lang="fr-FR" dirty="0">
                          <a:latin typeface="Arial" panose="020B0604020202020204" pitchFamily="34" charset="0"/>
                          <a:cs typeface="Arial" panose="020B0604020202020204" pitchFamily="34" charset="0"/>
                        </a:rPr>
                        <a:t>1601 </a:t>
                      </a:r>
                      <a:r>
                        <a:rPr lang="fr-FR" dirty="0" err="1">
                          <a:latin typeface="Arial" panose="020B0604020202020204" pitchFamily="34" charset="0"/>
                          <a:cs typeface="Arial" panose="020B0604020202020204" pitchFamily="34" charset="0"/>
                        </a:rPr>
                        <a:t>Market</a:t>
                      </a:r>
                      <a:r>
                        <a:rPr lang="fr-FR" dirty="0">
                          <a:latin typeface="Arial" panose="020B0604020202020204" pitchFamily="34" charset="0"/>
                          <a:cs typeface="Arial" panose="020B0604020202020204" pitchFamily="34" charset="0"/>
                        </a:rPr>
                        <a:t> Street, Suite 2600 </a:t>
                      </a:r>
                      <a:r>
                        <a:rPr lang="fr-FR" dirty="0" err="1">
                          <a:latin typeface="Arial" panose="020B0604020202020204" pitchFamily="34" charset="0"/>
                          <a:cs typeface="Arial" panose="020B0604020202020204" pitchFamily="34" charset="0"/>
                        </a:rPr>
                        <a:t>Phila</a:t>
                      </a:r>
                      <a:r>
                        <a:rPr lang="fr-FR" dirty="0">
                          <a:latin typeface="Arial" panose="020B0604020202020204" pitchFamily="34" charset="0"/>
                          <a:cs typeface="Arial" panose="020B0604020202020204" pitchFamily="34" charset="0"/>
                        </a:rPr>
                        <a:t>, PA 19103</a:t>
                      </a:r>
                    </a:p>
                  </a:txBody>
                  <a:tcPr anchor="ctr">
                    <a:lnL>
                      <a:noFill/>
                    </a:lnL>
                    <a:lnR>
                      <a:noFill/>
                    </a:lnR>
                    <a:lnT>
                      <a:noFill/>
                    </a:lnT>
                    <a:lnB>
                      <a:noFill/>
                    </a:lnB>
                  </a:tcPr>
                </a:tc>
                <a:tc>
                  <a:txBody>
                    <a:bodyPr/>
                    <a:lstStyle/>
                    <a:p>
                      <a:r>
                        <a:rPr lang="en-US" dirty="0">
                          <a:latin typeface="Arial" panose="020B0604020202020204" pitchFamily="34" charset="0"/>
                          <a:cs typeface="Arial" panose="020B0604020202020204" pitchFamily="34" charset="0"/>
                        </a:rPr>
                        <a:t>215-825-8600</a:t>
                      </a:r>
                    </a:p>
                  </a:txBody>
                  <a:tcPr anchor="ctr">
                    <a:lnL>
                      <a:noFill/>
                    </a:lnL>
                    <a:lnR>
                      <a:noFill/>
                    </a:lnR>
                    <a:lnT>
                      <a:noFill/>
                    </a:lnT>
                    <a:lnB>
                      <a:noFill/>
                    </a:lnB>
                  </a:tcPr>
                </a:tc>
                <a:extLst>
                  <a:ext uri="{0D108BD9-81ED-4DB2-BD59-A6C34878D82A}">
                    <a16:rowId xmlns:a16="http://schemas.microsoft.com/office/drawing/2014/main" val="1250609893"/>
                  </a:ext>
                </a:extLst>
              </a:tr>
            </a:tbl>
          </a:graphicData>
        </a:graphic>
      </p:graphicFrame>
    </p:spTree>
    <p:extLst>
      <p:ext uri="{BB962C8B-B14F-4D97-AF65-F5344CB8AC3E}">
        <p14:creationId xmlns:p14="http://schemas.microsoft.com/office/powerpoint/2010/main" val="3576382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3C0BFE2-B1F0-3F14-1D85-4C9291FAF06F}"/>
              </a:ext>
            </a:extLst>
          </p:cNvPr>
          <p:cNvSpPr>
            <a:spLocks noGrp="1" noChangeArrowheads="1"/>
          </p:cNvSpPr>
          <p:nvPr>
            <p:ph type="ctrTitle"/>
          </p:nvPr>
        </p:nvSpPr>
        <p:spPr>
          <a:xfrm>
            <a:off x="400050" y="472440"/>
            <a:ext cx="10812779" cy="3848100"/>
          </a:xfrm>
        </p:spPr>
        <p:txBody>
          <a:bodyPr/>
          <a:lstStyle/>
          <a:p>
            <a:pPr algn="ctr" eaLnBrk="1" hangingPunct="1"/>
            <a:br>
              <a:rPr lang="en-US" altLang="en-US" dirty="0">
                <a:solidFill>
                  <a:schemeClr val="hlink"/>
                </a:solidFill>
                <a:latin typeface="Arial" panose="020B0604020202020204" pitchFamily="34" charset="0"/>
                <a:cs typeface="Arial" panose="020B0604020202020204" pitchFamily="34" charset="0"/>
              </a:rPr>
            </a:br>
            <a:br>
              <a:rPr lang="en-US" altLang="en-US" dirty="0">
                <a:solidFill>
                  <a:schemeClr val="hlink"/>
                </a:solidFill>
                <a:latin typeface="Arial" panose="020B0604020202020204" pitchFamily="34" charset="0"/>
                <a:cs typeface="Arial" panose="020B0604020202020204" pitchFamily="34" charset="0"/>
              </a:rPr>
            </a:br>
            <a:br>
              <a:rPr lang="en-US" altLang="en-US" dirty="0">
                <a:solidFill>
                  <a:schemeClr val="hlink"/>
                </a:solidFill>
                <a:latin typeface="Arial" panose="020B0604020202020204" pitchFamily="34" charset="0"/>
                <a:cs typeface="Arial" panose="020B0604020202020204" pitchFamily="34" charset="0"/>
              </a:rPr>
            </a:br>
            <a:br>
              <a:rPr lang="en-US" altLang="en-US" dirty="0">
                <a:solidFill>
                  <a:schemeClr val="hlink"/>
                </a:solidFill>
                <a:latin typeface="Arial" panose="020B0604020202020204" pitchFamily="34" charset="0"/>
                <a:cs typeface="Arial" panose="020B0604020202020204" pitchFamily="34" charset="0"/>
              </a:rPr>
            </a:br>
            <a:r>
              <a:rPr lang="en-US" altLang="en-US" dirty="0">
                <a:solidFill>
                  <a:schemeClr val="bg1"/>
                </a:solidFill>
                <a:latin typeface="Arial" panose="020B0604020202020204" pitchFamily="34" charset="0"/>
                <a:cs typeface="Arial" panose="020B0604020202020204" pitchFamily="34" charset="0"/>
              </a:rPr>
              <a:t>E-3 Australian Specialty Occupation Workers</a:t>
            </a:r>
          </a:p>
        </p:txBody>
      </p:sp>
      <p:sp>
        <p:nvSpPr>
          <p:cNvPr id="8195" name="Rectangle 3">
            <a:extLst>
              <a:ext uri="{FF2B5EF4-FFF2-40B4-BE49-F238E27FC236}">
                <a16:creationId xmlns:a16="http://schemas.microsoft.com/office/drawing/2014/main" id="{A1D51A3F-9279-4D54-0DF7-396D31071BCE}"/>
              </a:ext>
            </a:extLst>
          </p:cNvPr>
          <p:cNvSpPr>
            <a:spLocks noGrp="1" noChangeArrowheads="1"/>
          </p:cNvSpPr>
          <p:nvPr>
            <p:ph type="subTitle" idx="1"/>
          </p:nvPr>
        </p:nvSpPr>
        <p:spPr>
          <a:xfrm>
            <a:off x="400051" y="4789487"/>
            <a:ext cx="7830504" cy="1096963"/>
          </a:xfrm>
        </p:spPr>
        <p:txBody>
          <a:bodyPr/>
          <a:lstStyle/>
          <a:p>
            <a:pPr marL="36513">
              <a:spcBef>
                <a:spcPct val="0"/>
              </a:spcBef>
            </a:pPr>
            <a:r>
              <a:rPr lang="en-US" altLang="en-US" sz="2400" dirty="0">
                <a:solidFill>
                  <a:schemeClr val="hlink"/>
                </a:solidFill>
                <a:latin typeface="Georgia" panose="02040502050405020303" pitchFamily="18" charset="0"/>
              </a:rPr>
              <a:t> </a:t>
            </a:r>
          </a:p>
        </p:txBody>
      </p:sp>
      <p:sp>
        <p:nvSpPr>
          <p:cNvPr id="4" name="TextBox 3">
            <a:extLst>
              <a:ext uri="{FF2B5EF4-FFF2-40B4-BE49-F238E27FC236}">
                <a16:creationId xmlns:a16="http://schemas.microsoft.com/office/drawing/2014/main" id="{FFF15A36-F41F-CE1E-7DC7-814144A12FB5}"/>
              </a:ext>
            </a:extLst>
          </p:cNvPr>
          <p:cNvSpPr txBox="1"/>
          <p:nvPr/>
        </p:nvSpPr>
        <p:spPr>
          <a:xfrm>
            <a:off x="1143000" y="4789487"/>
            <a:ext cx="10184130" cy="830997"/>
          </a:xfrm>
          <a:prstGeom prst="rect">
            <a:avLst/>
          </a:prstGeom>
          <a:noFill/>
        </p:spPr>
        <p:txBody>
          <a:bodyPr wrap="square">
            <a:spAutoFit/>
          </a:bodyPr>
          <a:lstStyle/>
          <a:p>
            <a:pPr algn="ctr"/>
            <a:r>
              <a:rPr lang="en-US" sz="2400" b="1" dirty="0">
                <a:solidFill>
                  <a:schemeClr val="bg1"/>
                </a:solidFill>
                <a:latin typeface="Arial" panose="020B0604020202020204" pitchFamily="34" charset="0"/>
                <a:cs typeface="Arial" panose="020B0604020202020204" pitchFamily="34" charset="0"/>
                <a:hlinkClick r:id="rId2"/>
              </a:rPr>
              <a:t>isss.temple.edu/faculty-staff-and-researchers/international-employees/e-3-australian-specialty-occupation-employees</a:t>
            </a:r>
            <a:endParaRPr lang="en-US" sz="2400" b="1" dirty="0">
              <a:solidFill>
                <a:schemeClr val="bg1"/>
              </a:solidFill>
              <a:latin typeface="Arial" panose="020B0604020202020204" pitchFamily="34" charset="0"/>
              <a:cs typeface="Arial" panose="020B0604020202020204" pitchFamily="34" charset="0"/>
            </a:endParaRPr>
          </a:p>
        </p:txBody>
      </p:sp>
      <p:pic>
        <p:nvPicPr>
          <p:cNvPr id="6" name="Graphic 5" descr="Internet with solid fill">
            <a:extLst>
              <a:ext uri="{FF2B5EF4-FFF2-40B4-BE49-F238E27FC236}">
                <a16:creationId xmlns:a16="http://schemas.microsoft.com/office/drawing/2014/main" id="{7D6BC9ED-098D-1C4B-0C6C-5FF38E6151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0600" y="4706084"/>
            <a:ext cx="914400" cy="914400"/>
          </a:xfrm>
          <a:prstGeom prst="rect">
            <a:avLst/>
          </a:prstGeom>
        </p:spPr>
      </p:pic>
    </p:spTree>
    <p:extLst>
      <p:ext uri="{BB962C8B-B14F-4D97-AF65-F5344CB8AC3E}">
        <p14:creationId xmlns:p14="http://schemas.microsoft.com/office/powerpoint/2010/main" val="32551342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F11B2CF-1F81-17AB-A2D3-ABF9076D7566}"/>
              </a:ext>
            </a:extLst>
          </p:cNvPr>
          <p:cNvSpPr>
            <a:spLocks noGrp="1"/>
          </p:cNvSpPr>
          <p:nvPr>
            <p:ph type="title"/>
          </p:nvPr>
        </p:nvSpPr>
        <p:spPr>
          <a:xfrm>
            <a:off x="822960" y="67310"/>
            <a:ext cx="10629899" cy="1320800"/>
          </a:xfrm>
        </p:spPr>
        <p:txBody>
          <a:bodyPr>
            <a:normAutofit fontScale="90000"/>
          </a:bodyPr>
          <a:lstStyle/>
          <a:p>
            <a:pPr eaLnBrk="1" hangingPunct="1"/>
            <a:br>
              <a:rPr lang="en-US" altLang="en-US" b="1" dirty="0">
                <a:latin typeface="Arial" panose="020B0604020202020204" pitchFamily="34" charset="0"/>
                <a:cs typeface="Arial" panose="020B0604020202020204" pitchFamily="34" charset="0"/>
              </a:rPr>
            </a:br>
            <a:r>
              <a:rPr lang="en-US" altLang="en-US" b="1" dirty="0">
                <a:latin typeface="Arial" panose="020B0604020202020204" pitchFamily="34" charset="0"/>
                <a:cs typeface="Arial" panose="020B0604020202020204" pitchFamily="34" charset="0"/>
              </a:rPr>
              <a:t>General Information Regarding        E-3 Status</a:t>
            </a:r>
            <a:br>
              <a:rPr lang="en-US" altLang="en-US" b="1" dirty="0">
                <a:latin typeface="Arial" panose="020B0604020202020204" pitchFamily="34" charset="0"/>
                <a:cs typeface="Arial" panose="020B0604020202020204" pitchFamily="34" charset="0"/>
              </a:rPr>
            </a:br>
            <a:endParaRPr lang="en-US" altLang="en-US" dirty="0">
              <a:latin typeface="Arial" panose="020B0604020202020204" pitchFamily="34" charset="0"/>
              <a:cs typeface="Arial" panose="020B0604020202020204" pitchFamily="34" charset="0"/>
            </a:endParaRPr>
          </a:p>
        </p:txBody>
      </p:sp>
      <p:sp>
        <p:nvSpPr>
          <p:cNvPr id="9219" name="Content Placeholder 2">
            <a:extLst>
              <a:ext uri="{FF2B5EF4-FFF2-40B4-BE49-F238E27FC236}">
                <a16:creationId xmlns:a16="http://schemas.microsoft.com/office/drawing/2014/main" id="{D1030C0F-00C4-C539-81B2-0C01AF68E628}"/>
              </a:ext>
            </a:extLst>
          </p:cNvPr>
          <p:cNvSpPr>
            <a:spLocks noGrp="1"/>
          </p:cNvSpPr>
          <p:nvPr>
            <p:ph idx="1"/>
          </p:nvPr>
        </p:nvSpPr>
        <p:spPr>
          <a:xfrm>
            <a:off x="285750" y="1752600"/>
            <a:ext cx="11635740" cy="4808220"/>
          </a:xfrm>
        </p:spPr>
        <p:txBody>
          <a:bodyPr>
            <a:normAutofit fontScale="85000" lnSpcReduction="10000"/>
          </a:bodyPr>
          <a:lstStyle/>
          <a:p>
            <a:pPr>
              <a:buFont typeface="Wingdings" panose="05000000000000000000" pitchFamily="2" charset="2"/>
              <a:buChar char="§"/>
            </a:pPr>
            <a:r>
              <a:rPr lang="en-US" altLang="en-US" sz="2600" dirty="0">
                <a:latin typeface="Arial" panose="020B0604020202020204" pitchFamily="34" charset="0"/>
                <a:cs typeface="Arial" panose="020B0604020202020204" pitchFamily="34" charset="0"/>
              </a:rPr>
              <a:t> </a:t>
            </a:r>
            <a:r>
              <a:rPr lang="en-US" altLang="en-US" sz="3100" dirty="0">
                <a:latin typeface="Arial" panose="020B0604020202020204" pitchFamily="34" charset="0"/>
                <a:cs typeface="Arial" panose="020B0604020202020204" pitchFamily="34" charset="0"/>
              </a:rPr>
              <a:t>Only for Australian citizens</a:t>
            </a:r>
          </a:p>
          <a:p>
            <a:pPr>
              <a:buFont typeface="Wingdings" panose="05000000000000000000" pitchFamily="2" charset="2"/>
              <a:buChar char="§"/>
            </a:pPr>
            <a:r>
              <a:rPr lang="en-US" altLang="en-US" sz="3100" dirty="0">
                <a:latin typeface="Arial" panose="020B0604020202020204" pitchFamily="34" charset="0"/>
                <a:cs typeface="Arial" panose="020B0604020202020204" pitchFamily="34" charset="0"/>
              </a:rPr>
              <a:t> Very similar to H-1B status </a:t>
            </a:r>
          </a:p>
          <a:p>
            <a:pPr>
              <a:buFont typeface="Wingdings" panose="05000000000000000000" pitchFamily="2" charset="2"/>
              <a:buChar char="§"/>
            </a:pPr>
            <a:r>
              <a:rPr lang="en-US" altLang="en-US" sz="3100" dirty="0">
                <a:latin typeface="Arial" panose="020B0604020202020204" pitchFamily="34" charset="0"/>
                <a:cs typeface="Arial" panose="020B0604020202020204" pitchFamily="34" charset="0"/>
              </a:rPr>
              <a:t> E-3 Specialty Occupation Workers may be admitted initially for up to 2 years, and extensions of stay may be granted indefinitely in increments not to exceed 2 years  (unlike 3 years for an H-1B)</a:t>
            </a:r>
          </a:p>
          <a:p>
            <a:pPr>
              <a:buFont typeface="Wingdings" panose="05000000000000000000" pitchFamily="2" charset="2"/>
              <a:buChar char="§"/>
            </a:pPr>
            <a:r>
              <a:rPr lang="en-US" altLang="en-US" sz="3100" dirty="0">
                <a:latin typeface="Arial" panose="020B0604020202020204" pitchFamily="34" charset="0"/>
                <a:cs typeface="Arial" panose="020B0604020202020204" pitchFamily="34" charset="0"/>
              </a:rPr>
              <a:t> Job must require at least a Bachelor’s degree in a specialized field</a:t>
            </a:r>
          </a:p>
          <a:p>
            <a:pPr>
              <a:buFont typeface="Wingdings" panose="05000000000000000000" pitchFamily="2" charset="2"/>
              <a:buChar char="§"/>
            </a:pPr>
            <a:r>
              <a:rPr lang="en-US" altLang="en-US" sz="3100" dirty="0">
                <a:latin typeface="Arial" panose="020B0604020202020204" pitchFamily="34" charset="0"/>
                <a:cs typeface="Arial" panose="020B0604020202020204" pitchFamily="34" charset="0"/>
              </a:rPr>
              <a:t> E-3 does not allow for Dual Intent, so inappropriate to file for Green Card in this status. We would recommend a switch to H-1B status if possible</a:t>
            </a:r>
          </a:p>
          <a:p>
            <a:pPr>
              <a:buFont typeface="Wingdings" panose="05000000000000000000" pitchFamily="2" charset="2"/>
              <a:buChar char="§"/>
            </a:pPr>
            <a:r>
              <a:rPr lang="en-US" altLang="en-US" sz="3100" dirty="0">
                <a:latin typeface="Arial" panose="020B0604020202020204" pitchFamily="34" charset="0"/>
                <a:cs typeface="Arial" panose="020B0604020202020204" pitchFamily="34" charset="0"/>
              </a:rPr>
              <a:t> Unlike many H-4 spouses, E-3 Dependent spouses can apply for an EAD to work in the US. </a:t>
            </a:r>
            <a:r>
              <a:rPr lang="en-US" altLang="en-US" sz="3100" dirty="0">
                <a:solidFill>
                  <a:schemeClr val="tx1"/>
                </a:solidFill>
                <a:latin typeface="Arial" panose="020B0604020202020204" pitchFamily="34" charset="0"/>
                <a:cs typeface="Arial" panose="020B0604020202020204" pitchFamily="34" charset="0"/>
              </a:rPr>
              <a:t>Spousal employment may be in a position other than a specialty occupation, and may be full time, part time or casual work.</a:t>
            </a:r>
            <a:r>
              <a:rPr lang="en-US" altLang="en-US" sz="3100" b="1" dirty="0">
                <a:solidFill>
                  <a:schemeClr val="accent2">
                    <a:lumMod val="75000"/>
                  </a:schemeClr>
                </a:solidFill>
                <a:latin typeface="Arial" panose="020B0604020202020204" pitchFamily="34" charset="0"/>
                <a:cs typeface="Arial" panose="020B0604020202020204" pitchFamily="34" charset="0"/>
              </a:rPr>
              <a:t>  </a:t>
            </a:r>
          </a:p>
          <a:p>
            <a:pPr marL="0" indent="0" eaLnBrk="1" hangingPunct="1">
              <a:buNone/>
              <a:defRPr/>
            </a:pPr>
            <a:r>
              <a:rPr lang="en-US" altLang="en-US" sz="2000" dirty="0">
                <a:latin typeface="Arial" panose="020B0604020202020204" pitchFamily="34" charset="0"/>
                <a:cs typeface="Arial" panose="020B0604020202020204" pitchFamily="34" charset="0"/>
              </a:rPr>
              <a: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4A74170-4019-E713-7B52-44633FC2149E}"/>
              </a:ext>
            </a:extLst>
          </p:cNvPr>
          <p:cNvSpPr>
            <a:spLocks noGrp="1"/>
          </p:cNvSpPr>
          <p:nvPr>
            <p:ph type="title"/>
          </p:nvPr>
        </p:nvSpPr>
        <p:spPr>
          <a:xfrm>
            <a:off x="1676400" y="304800"/>
            <a:ext cx="7086600" cy="914400"/>
          </a:xfrm>
        </p:spPr>
        <p:txBody>
          <a:bodyPr/>
          <a:lstStyle/>
          <a:p>
            <a:pPr eaLnBrk="1" hangingPunct="1"/>
            <a:r>
              <a:rPr lang="en-US" altLang="en-US" sz="3200" b="1">
                <a:latin typeface="Arial" panose="020B0604020202020204" pitchFamily="34" charset="0"/>
                <a:cs typeface="Arial" panose="020B0604020202020204" pitchFamily="34" charset="0"/>
              </a:rPr>
              <a:t>Acquiring E-3 status from abroad</a:t>
            </a:r>
          </a:p>
        </p:txBody>
      </p:sp>
      <p:sp>
        <p:nvSpPr>
          <p:cNvPr id="3" name="Content Placeholder 2">
            <a:extLst>
              <a:ext uri="{FF2B5EF4-FFF2-40B4-BE49-F238E27FC236}">
                <a16:creationId xmlns:a16="http://schemas.microsoft.com/office/drawing/2014/main" id="{C4FBCB22-43A3-1C29-16B9-674C59F9FA04}"/>
              </a:ext>
            </a:extLst>
          </p:cNvPr>
          <p:cNvSpPr>
            <a:spLocks noGrp="1"/>
          </p:cNvSpPr>
          <p:nvPr>
            <p:ph idx="1"/>
          </p:nvPr>
        </p:nvSpPr>
        <p:spPr>
          <a:xfrm>
            <a:off x="331470" y="1219200"/>
            <a:ext cx="11727180" cy="4876800"/>
          </a:xfrm>
        </p:spPr>
        <p:txBody>
          <a:bodyPr>
            <a:normAutofit/>
          </a:bodyPr>
          <a:lstStyle/>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 Department submits a completed E-3 Application in </a:t>
            </a:r>
            <a:r>
              <a:rPr lang="en-US" dirty="0" err="1">
                <a:solidFill>
                  <a:schemeClr val="tx1"/>
                </a:solidFill>
                <a:latin typeface="Arial" panose="020B0604020202020204" pitchFamily="34" charset="0"/>
                <a:cs typeface="Arial" panose="020B0604020202020204" pitchFamily="34" charset="0"/>
              </a:rPr>
              <a:t>DestinyOne</a:t>
            </a:r>
            <a:r>
              <a:rPr lang="en-US" dirty="0">
                <a:solidFill>
                  <a:schemeClr val="tx1"/>
                </a:solidFill>
                <a:latin typeface="Arial" panose="020B0604020202020204" pitchFamily="34" charset="0"/>
                <a:cs typeface="Arial" panose="020B0604020202020204" pitchFamily="34" charset="0"/>
              </a:rPr>
              <a:t>. Most aspects of  H-1B application are included in the E-3 application, including the need for a completed Actual Wage Form</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 ISSS submits a Labor Condition Application (LCA) to the Department of Labor for no more than a two year period</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 ISSS forwards completed Controlled Technology Form to OVPR</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 ISSS will forward a copy of the LCA certified by the Dept of Labor to the Applicant if OVPR has notified ISSS that no license is needed for Controlled Technology</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Applicant schedules a visa interview at a US Embassy or Consulate abroad;          An I-129 petition is not required.  </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Applicant enters the US in E-3 status</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Applicant can begin employment once HR clears her/him for employment.</a:t>
            </a:r>
          </a:p>
          <a:p>
            <a:pPr eaLnBrk="1" hangingPunct="1">
              <a:defRPr/>
            </a:pPr>
            <a:endParaRPr lang="en-US" sz="2000" dirty="0">
              <a:latin typeface="Arial" panose="020B0604020202020204" pitchFamily="34" charset="0"/>
              <a:cs typeface="Arial" panose="020B0604020202020204" pitchFamily="34" charset="0"/>
            </a:endParaRPr>
          </a:p>
          <a:p>
            <a:pPr eaLnBrk="1" hangingPunct="1">
              <a:defRPr/>
            </a:pP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4A74170-4019-E713-7B52-44633FC2149E}"/>
              </a:ext>
            </a:extLst>
          </p:cNvPr>
          <p:cNvSpPr>
            <a:spLocks noGrp="1"/>
          </p:cNvSpPr>
          <p:nvPr>
            <p:ph type="title"/>
          </p:nvPr>
        </p:nvSpPr>
        <p:spPr>
          <a:xfrm>
            <a:off x="487680" y="304800"/>
            <a:ext cx="8275320" cy="632460"/>
          </a:xfrm>
        </p:spPr>
        <p:txBody>
          <a:bodyPr/>
          <a:lstStyle/>
          <a:p>
            <a:pPr eaLnBrk="1" hangingPunct="1"/>
            <a:r>
              <a:rPr lang="en-US" altLang="en-US" sz="3200" b="1" dirty="0">
                <a:latin typeface="Arial" panose="020B0604020202020204" pitchFamily="34" charset="0"/>
                <a:cs typeface="Arial" panose="020B0604020202020204" pitchFamily="34" charset="0"/>
              </a:rPr>
              <a:t>Items Needed for E-3 Visa Application</a:t>
            </a:r>
          </a:p>
        </p:txBody>
      </p:sp>
      <p:sp>
        <p:nvSpPr>
          <p:cNvPr id="3" name="Content Placeholder 2">
            <a:extLst>
              <a:ext uri="{FF2B5EF4-FFF2-40B4-BE49-F238E27FC236}">
                <a16:creationId xmlns:a16="http://schemas.microsoft.com/office/drawing/2014/main" id="{C4FBCB22-43A3-1C29-16B9-674C59F9FA04}"/>
              </a:ext>
            </a:extLst>
          </p:cNvPr>
          <p:cNvSpPr>
            <a:spLocks noGrp="1"/>
          </p:cNvSpPr>
          <p:nvPr>
            <p:ph idx="1"/>
          </p:nvPr>
        </p:nvSpPr>
        <p:spPr>
          <a:xfrm>
            <a:off x="480060" y="1066800"/>
            <a:ext cx="11224260" cy="5029200"/>
          </a:xfrm>
        </p:spPr>
        <p:txBody>
          <a:bodyPr>
            <a:normAutofit lnSpcReduction="10000"/>
          </a:bodyPr>
          <a:lstStyle/>
          <a:p>
            <a:pPr>
              <a:buFont typeface="Wingdings" panose="05000000000000000000" pitchFamily="2" charset="2"/>
              <a:buChar char="§"/>
              <a:defRPr/>
            </a:pPr>
            <a:r>
              <a:rPr lang="en-US" sz="2400" dirty="0">
                <a:latin typeface="Arial" panose="020B0604020202020204" pitchFamily="34" charset="0"/>
                <a:cs typeface="Arial" panose="020B0604020202020204" pitchFamily="34" charset="0"/>
              </a:rPr>
              <a:t> Copy of the employer's LCA certified by DOL</a:t>
            </a:r>
          </a:p>
          <a:p>
            <a:pPr>
              <a:buFont typeface="Wingdings" panose="05000000000000000000" pitchFamily="2" charset="2"/>
              <a:buChar char="§"/>
              <a:defRPr/>
            </a:pPr>
            <a:r>
              <a:rPr lang="en-US" sz="2400" dirty="0">
                <a:latin typeface="Arial" panose="020B0604020202020204" pitchFamily="34" charset="0"/>
                <a:cs typeface="Arial" panose="020B0604020202020204" pitchFamily="34" charset="0"/>
              </a:rPr>
              <a:t> Documentation showing eligibility for employment in a specialty occupation</a:t>
            </a:r>
          </a:p>
          <a:p>
            <a:pPr>
              <a:buFont typeface="Wingdings" panose="05000000000000000000" pitchFamily="2" charset="2"/>
              <a:buChar char="§"/>
              <a:defRPr/>
            </a:pPr>
            <a:r>
              <a:rPr lang="en-US" sz="2400" dirty="0">
                <a:latin typeface="Arial" panose="020B0604020202020204" pitchFamily="34" charset="0"/>
                <a:cs typeface="Arial" panose="020B0604020202020204" pitchFamily="34" charset="0"/>
              </a:rPr>
              <a:t> Proof of a legitimate offer of employment in the US</a:t>
            </a:r>
          </a:p>
          <a:p>
            <a:pPr>
              <a:buFont typeface="Wingdings" panose="05000000000000000000" pitchFamily="2" charset="2"/>
              <a:buChar char="§"/>
              <a:defRPr/>
            </a:pPr>
            <a:r>
              <a:rPr lang="en-US" sz="2400" dirty="0">
                <a:latin typeface="Arial" panose="020B0604020202020204" pitchFamily="34" charset="0"/>
                <a:cs typeface="Arial" panose="020B0604020202020204" pitchFamily="34" charset="0"/>
              </a:rPr>
              <a:t> Documentation that the position qualifies as specialty occupation employment (under the same standards as an H-1B specialty  occupation)</a:t>
            </a:r>
          </a:p>
          <a:p>
            <a:pPr>
              <a:buFont typeface="Wingdings" panose="05000000000000000000" pitchFamily="2" charset="2"/>
              <a:buChar char="§"/>
              <a:defRPr/>
            </a:pPr>
            <a:r>
              <a:rPr lang="en-US" sz="2400" dirty="0">
                <a:latin typeface="Arial" panose="020B0604020202020204" pitchFamily="34" charset="0"/>
                <a:cs typeface="Arial" panose="020B0604020202020204" pitchFamily="34" charset="0"/>
              </a:rPr>
              <a:t> Proof of Australian citizenship such as a Passport Issued By Australia</a:t>
            </a:r>
          </a:p>
          <a:p>
            <a:pPr>
              <a:buFont typeface="Wingdings" panose="05000000000000000000" pitchFamily="2" charset="2"/>
              <a:buChar char="§"/>
              <a:defRPr/>
            </a:pPr>
            <a:r>
              <a:rPr lang="en-US" sz="2400" dirty="0">
                <a:latin typeface="Arial" panose="020B0604020202020204" pitchFamily="34" charset="0"/>
                <a:cs typeface="Arial" panose="020B0604020202020204" pitchFamily="34" charset="0"/>
              </a:rPr>
              <a:t> Required academic and other qualifying credentials </a:t>
            </a:r>
          </a:p>
          <a:p>
            <a:pPr>
              <a:buFont typeface="Wingdings" panose="05000000000000000000" pitchFamily="2" charset="2"/>
              <a:buChar char="§"/>
              <a:defRPr/>
            </a:pPr>
            <a:r>
              <a:rPr lang="en-US" sz="2400" dirty="0">
                <a:latin typeface="Arial" panose="020B0604020202020204" pitchFamily="34" charset="0"/>
                <a:cs typeface="Arial" panose="020B0604020202020204" pitchFamily="34" charset="0"/>
              </a:rPr>
              <a:t> Any required licensure</a:t>
            </a:r>
          </a:p>
          <a:p>
            <a:pPr>
              <a:buFont typeface="Wingdings" panose="05000000000000000000" pitchFamily="2" charset="2"/>
              <a:buChar char="§"/>
              <a:defRPr/>
            </a:pPr>
            <a:r>
              <a:rPr lang="en-US" sz="2400" dirty="0">
                <a:latin typeface="Arial" panose="020B0604020202020204" pitchFamily="34" charset="0"/>
                <a:cs typeface="Arial" panose="020B0604020202020204" pitchFamily="34" charset="0"/>
              </a:rPr>
              <a:t> Proof that the stay will be temporary</a:t>
            </a:r>
          </a:p>
          <a:p>
            <a:pPr>
              <a:buFont typeface="Wingdings" panose="05000000000000000000" pitchFamily="2" charset="2"/>
              <a:buChar char="§"/>
              <a:defRPr/>
            </a:pPr>
            <a:r>
              <a:rPr lang="en-US" sz="2400" dirty="0">
                <a:latin typeface="Arial" panose="020B0604020202020204" pitchFamily="34" charset="0"/>
                <a:cs typeface="Arial" panose="020B0604020202020204" pitchFamily="34" charset="0"/>
              </a:rPr>
              <a:t> Proof of payment of the Machine Readable Visa  </a:t>
            </a:r>
          </a:p>
          <a:p>
            <a:pPr marL="0" indent="0">
              <a:buNone/>
              <a:defRPr/>
            </a:pPr>
            <a:r>
              <a:rPr lang="en-US" sz="2400" dirty="0">
                <a:latin typeface="Arial" panose="020B0604020202020204" pitchFamily="34" charset="0"/>
                <a:cs typeface="Arial" panose="020B0604020202020204" pitchFamily="34" charset="0"/>
              </a:rPr>
              <a:t>With an E-3 visa, an Australian citizen can then apply for admission to the U.S. in E-3 status at a U.S. port of entry.</a:t>
            </a:r>
          </a:p>
          <a:p>
            <a:pPr eaLnBrk="1" hangingPunct="1">
              <a:defRPr/>
            </a:pPr>
            <a:endParaRPr lang="en-US" sz="2000" dirty="0">
              <a:latin typeface="Arial" panose="020B0604020202020204" pitchFamily="34" charset="0"/>
              <a:cs typeface="Arial" panose="020B0604020202020204" pitchFamily="34" charset="0"/>
            </a:endParaRPr>
          </a:p>
          <a:p>
            <a:pPr eaLnBrk="1" hangingPunct="1">
              <a:defRPr/>
            </a:pPr>
            <a:endParaRPr lang="en-US" dirty="0"/>
          </a:p>
        </p:txBody>
      </p:sp>
    </p:spTree>
    <p:extLst>
      <p:ext uri="{BB962C8B-B14F-4D97-AF65-F5344CB8AC3E}">
        <p14:creationId xmlns:p14="http://schemas.microsoft.com/office/powerpoint/2010/main" val="33393207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9BCB1A3-7BE4-7366-07B2-C16DF0A7A704}"/>
              </a:ext>
            </a:extLst>
          </p:cNvPr>
          <p:cNvSpPr>
            <a:spLocks noGrp="1"/>
          </p:cNvSpPr>
          <p:nvPr>
            <p:ph type="title"/>
          </p:nvPr>
        </p:nvSpPr>
        <p:spPr>
          <a:xfrm>
            <a:off x="365760" y="228600"/>
            <a:ext cx="10664190" cy="777240"/>
          </a:xfrm>
        </p:spPr>
        <p:txBody>
          <a:bodyPr/>
          <a:lstStyle/>
          <a:p>
            <a:pPr eaLnBrk="1" hangingPunct="1"/>
            <a:r>
              <a:rPr lang="en-US" altLang="en-US" sz="2800" b="1" dirty="0">
                <a:latin typeface="Arial" panose="020B0604020202020204" pitchFamily="34" charset="0"/>
                <a:cs typeface="Arial" panose="020B0604020202020204" pitchFamily="34" charset="0"/>
              </a:rPr>
              <a:t>Submitting a Change of Status Petition if Applicant is in the U.S.</a:t>
            </a:r>
          </a:p>
        </p:txBody>
      </p:sp>
      <p:sp>
        <p:nvSpPr>
          <p:cNvPr id="12291" name="Content Placeholder 2">
            <a:extLst>
              <a:ext uri="{FF2B5EF4-FFF2-40B4-BE49-F238E27FC236}">
                <a16:creationId xmlns:a16="http://schemas.microsoft.com/office/drawing/2014/main" id="{F13BC220-2870-00E0-5F02-E58738AACA73}"/>
              </a:ext>
            </a:extLst>
          </p:cNvPr>
          <p:cNvSpPr>
            <a:spLocks noGrp="1"/>
          </p:cNvSpPr>
          <p:nvPr>
            <p:ph idx="1"/>
          </p:nvPr>
        </p:nvSpPr>
        <p:spPr>
          <a:xfrm>
            <a:off x="617220" y="1097280"/>
            <a:ext cx="11167110" cy="5532120"/>
          </a:xfrm>
        </p:spPr>
        <p:txBody>
          <a:bodyPr>
            <a:normAutofit/>
          </a:bodyPr>
          <a:lstStyle/>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Department submits a completed E-3 Application in </a:t>
            </a:r>
            <a:r>
              <a:rPr lang="en-US" dirty="0" err="1">
                <a:solidFill>
                  <a:schemeClr val="tx1"/>
                </a:solidFill>
                <a:latin typeface="Arial" panose="020B0604020202020204" pitchFamily="34" charset="0"/>
                <a:cs typeface="Arial" panose="020B0604020202020204" pitchFamily="34" charset="0"/>
              </a:rPr>
              <a:t>DestinyOne</a:t>
            </a:r>
            <a:r>
              <a:rPr lang="en-US" dirty="0">
                <a:solidFill>
                  <a:schemeClr val="tx1"/>
                </a:solidFill>
                <a:latin typeface="Arial" panose="020B0604020202020204" pitchFamily="34" charset="0"/>
                <a:cs typeface="Arial" panose="020B0604020202020204" pitchFamily="34" charset="0"/>
              </a:rPr>
              <a:t>. Most aspects of  H-1B application are included in the E-3 application, including the need for a completed Actual Wage Form</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 ISSS submits a Labor Condition Application (LCA) to the Department of Labor for no more than a two year period</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 ISSS forwards completed Controlled Technology Form to OVPR</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 ISSS will forward a copy of the LCA certified by the Dept of Labor to the Applicant if OVPR has notified ISSS that no license is needed for Controlled Technology</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 ISSS prepares and submits an E-3 Petition to USCIS</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 Upon approval of the petition, USCIS mails an E-3 Approval Notice to ISSS</a:t>
            </a:r>
          </a:p>
          <a:p>
            <a:pPr>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  Applicant can begin employment as of the E-3 start date and once HR clears her/him for employment.</a:t>
            </a:r>
          </a:p>
          <a:p>
            <a:pPr eaLnBrk="1" hangingPunct="1">
              <a:defRPr/>
            </a:pPr>
            <a:endParaRPr lang="en-US" sz="2000" dirty="0">
              <a:latin typeface="Arial" panose="020B0604020202020204" pitchFamily="34" charset="0"/>
              <a:cs typeface="Arial" panose="020B0604020202020204" pitchFamily="34" charset="0"/>
            </a:endParaRPr>
          </a:p>
          <a:p>
            <a:pPr eaLnBrk="1" hangingPunct="1"/>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3C0BFE2-B1F0-3F14-1D85-4C9291FAF06F}"/>
              </a:ext>
            </a:extLst>
          </p:cNvPr>
          <p:cNvSpPr>
            <a:spLocks noGrp="1" noChangeArrowheads="1"/>
          </p:cNvSpPr>
          <p:nvPr>
            <p:ph type="ctrTitle"/>
          </p:nvPr>
        </p:nvSpPr>
        <p:spPr>
          <a:xfrm>
            <a:off x="400050" y="472440"/>
            <a:ext cx="10812779" cy="1796307"/>
          </a:xfrm>
        </p:spPr>
        <p:txBody>
          <a:bodyPr/>
          <a:lstStyle/>
          <a:p>
            <a:pPr algn="ctr" eaLnBrk="1" hangingPunct="1"/>
            <a:br>
              <a:rPr lang="en-US" altLang="en-US" dirty="0">
                <a:solidFill>
                  <a:schemeClr val="hlink"/>
                </a:solidFill>
                <a:latin typeface="Arial" panose="020B0604020202020204" pitchFamily="34" charset="0"/>
                <a:cs typeface="Arial" panose="020B0604020202020204" pitchFamily="34" charset="0"/>
              </a:rPr>
            </a:br>
            <a:br>
              <a:rPr lang="en-US" altLang="en-US" dirty="0">
                <a:solidFill>
                  <a:schemeClr val="hlink"/>
                </a:solidFill>
                <a:latin typeface="Arial" panose="020B0604020202020204" pitchFamily="34" charset="0"/>
                <a:cs typeface="Arial" panose="020B0604020202020204" pitchFamily="34" charset="0"/>
              </a:rPr>
            </a:br>
            <a:br>
              <a:rPr lang="en-US" altLang="en-US" dirty="0">
                <a:solidFill>
                  <a:schemeClr val="hlink"/>
                </a:solidFill>
                <a:latin typeface="Arial" panose="020B0604020202020204" pitchFamily="34" charset="0"/>
                <a:cs typeface="Arial" panose="020B0604020202020204" pitchFamily="34" charset="0"/>
              </a:rPr>
            </a:br>
            <a:br>
              <a:rPr lang="en-US" altLang="en-US" dirty="0">
                <a:solidFill>
                  <a:schemeClr val="hlink"/>
                </a:solidFill>
                <a:latin typeface="Arial" panose="020B0604020202020204" pitchFamily="34" charset="0"/>
                <a:cs typeface="Arial" panose="020B0604020202020204" pitchFamily="34" charset="0"/>
              </a:rPr>
            </a:br>
            <a:r>
              <a:rPr lang="en-US" altLang="en-US" sz="7200" dirty="0">
                <a:solidFill>
                  <a:schemeClr val="bg1"/>
                </a:solidFill>
                <a:latin typeface="Arial" panose="020B0604020202020204" pitchFamily="34" charset="0"/>
                <a:cs typeface="Arial" panose="020B0604020202020204" pitchFamily="34" charset="0"/>
              </a:rPr>
              <a:t>F-1 and J-1Students</a:t>
            </a:r>
          </a:p>
        </p:txBody>
      </p:sp>
      <p:sp>
        <p:nvSpPr>
          <p:cNvPr id="8195" name="Rectangle 3">
            <a:extLst>
              <a:ext uri="{FF2B5EF4-FFF2-40B4-BE49-F238E27FC236}">
                <a16:creationId xmlns:a16="http://schemas.microsoft.com/office/drawing/2014/main" id="{A1D51A3F-9279-4D54-0DF7-396D31071BCE}"/>
              </a:ext>
            </a:extLst>
          </p:cNvPr>
          <p:cNvSpPr>
            <a:spLocks noGrp="1" noChangeArrowheads="1"/>
          </p:cNvSpPr>
          <p:nvPr>
            <p:ph type="subTitle" idx="1"/>
          </p:nvPr>
        </p:nvSpPr>
        <p:spPr>
          <a:xfrm>
            <a:off x="400051" y="4789487"/>
            <a:ext cx="7830504" cy="1096963"/>
          </a:xfrm>
        </p:spPr>
        <p:txBody>
          <a:bodyPr/>
          <a:lstStyle/>
          <a:p>
            <a:pPr marL="36513">
              <a:spcBef>
                <a:spcPct val="0"/>
              </a:spcBef>
            </a:pPr>
            <a:r>
              <a:rPr lang="en-US" altLang="en-US" sz="2400" dirty="0">
                <a:solidFill>
                  <a:schemeClr val="hlink"/>
                </a:solidFill>
                <a:latin typeface="Georgia" panose="02040502050405020303" pitchFamily="18" charset="0"/>
              </a:rPr>
              <a:t> </a:t>
            </a:r>
          </a:p>
        </p:txBody>
      </p:sp>
      <p:sp>
        <p:nvSpPr>
          <p:cNvPr id="4" name="TextBox 3">
            <a:extLst>
              <a:ext uri="{FF2B5EF4-FFF2-40B4-BE49-F238E27FC236}">
                <a16:creationId xmlns:a16="http://schemas.microsoft.com/office/drawing/2014/main" id="{FFF15A36-F41F-CE1E-7DC7-814144A12FB5}"/>
              </a:ext>
            </a:extLst>
          </p:cNvPr>
          <p:cNvSpPr txBox="1"/>
          <p:nvPr/>
        </p:nvSpPr>
        <p:spPr>
          <a:xfrm>
            <a:off x="1028699" y="5103722"/>
            <a:ext cx="10184130" cy="1200329"/>
          </a:xfrm>
          <a:prstGeom prst="rect">
            <a:avLst/>
          </a:prstGeom>
          <a:noFill/>
        </p:spPr>
        <p:txBody>
          <a:bodyPr wrap="square">
            <a:spAutoFit/>
          </a:bodyPr>
          <a:lstStyle/>
          <a:p>
            <a:pPr algn="ctr"/>
            <a:r>
              <a:rPr lang="en-US" sz="2400" b="1" dirty="0">
                <a:solidFill>
                  <a:schemeClr val="bg1"/>
                </a:solidFill>
                <a:latin typeface="Arial" panose="020B0604020202020204" pitchFamily="34" charset="0"/>
                <a:cs typeface="Arial" panose="020B0604020202020204" pitchFamily="34" charset="0"/>
              </a:rPr>
              <a:t>isss.temple.edu/hosting-departments/information-departments/hiring-foreign-nationals-temple-university/practical-training-f%E2%80%901-and-j-1-students</a:t>
            </a:r>
          </a:p>
        </p:txBody>
      </p:sp>
      <p:pic>
        <p:nvPicPr>
          <p:cNvPr id="6" name="Graphic 5" descr="Internet with solid fill">
            <a:extLst>
              <a:ext uri="{FF2B5EF4-FFF2-40B4-BE49-F238E27FC236}">
                <a16:creationId xmlns:a16="http://schemas.microsoft.com/office/drawing/2014/main" id="{7D6BC9ED-098D-1C4B-0C6C-5FF38E6151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0600" y="4706084"/>
            <a:ext cx="914400" cy="914400"/>
          </a:xfrm>
          <a:prstGeom prst="rect">
            <a:avLst/>
          </a:prstGeom>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4031A17-9B12-9E19-F8BD-76DBD4F4151D}"/>
              </a:ext>
            </a:extLst>
          </p:cNvPr>
          <p:cNvSpPr>
            <a:spLocks noGrp="1"/>
          </p:cNvSpPr>
          <p:nvPr>
            <p:ph type="title"/>
          </p:nvPr>
        </p:nvSpPr>
        <p:spPr>
          <a:xfrm>
            <a:off x="2286000" y="228600"/>
            <a:ext cx="6400800" cy="1295400"/>
          </a:xfrm>
        </p:spPr>
        <p:txBody>
          <a:bodyPr/>
          <a:lstStyle/>
          <a:p>
            <a:pPr eaLnBrk="1" hangingPunct="1"/>
            <a:r>
              <a:rPr lang="en-US" altLang="en-US" sz="3200" b="1">
                <a:latin typeface="Arial" panose="020B0604020202020204" pitchFamily="34" charset="0"/>
                <a:cs typeface="Arial" panose="020B0604020202020204" pitchFamily="34" charset="0"/>
              </a:rPr>
              <a:t>Extension of E-3 Status</a:t>
            </a:r>
          </a:p>
        </p:txBody>
      </p:sp>
      <p:sp>
        <p:nvSpPr>
          <p:cNvPr id="13315" name="Content Placeholder 2">
            <a:extLst>
              <a:ext uri="{FF2B5EF4-FFF2-40B4-BE49-F238E27FC236}">
                <a16:creationId xmlns:a16="http://schemas.microsoft.com/office/drawing/2014/main" id="{028455FF-C7AD-A945-E8E2-E7E27617F5F0}"/>
              </a:ext>
            </a:extLst>
          </p:cNvPr>
          <p:cNvSpPr>
            <a:spLocks noGrp="1"/>
          </p:cNvSpPr>
          <p:nvPr>
            <p:ph idx="1"/>
          </p:nvPr>
        </p:nvSpPr>
        <p:spPr>
          <a:xfrm>
            <a:off x="377190" y="1371600"/>
            <a:ext cx="11247120" cy="5257800"/>
          </a:xfrm>
        </p:spPr>
        <p:txBody>
          <a:bodyPr/>
          <a:lstStyle/>
          <a:p>
            <a:pPr eaLnBrk="1" hangingPunct="1">
              <a:defRPr/>
            </a:pPr>
            <a:endParaRPr lang="en-US" altLang="en-US" sz="2800" dirty="0">
              <a:latin typeface="Arial" panose="020B0604020202020204" pitchFamily="34" charset="0"/>
              <a:cs typeface="Arial" panose="020B0604020202020204" pitchFamily="34" charset="0"/>
            </a:endParaRPr>
          </a:p>
          <a:p>
            <a:pPr eaLnBrk="1" hangingPunct="1">
              <a:defRPr/>
            </a:pPr>
            <a:r>
              <a:rPr lang="en-US" altLang="en-US" sz="2800" dirty="0">
                <a:latin typeface="Arial" panose="020B0604020202020204" pitchFamily="34" charset="0"/>
                <a:cs typeface="Arial" panose="020B0604020202020204" pitchFamily="34" charset="0"/>
              </a:rPr>
              <a:t>E-3 can be extended either by traveling outside the US and reentering the US in E-3 status with a new LCA or by filing an   E-3 extension petition with USCIS</a:t>
            </a:r>
          </a:p>
          <a:p>
            <a:pPr eaLnBrk="1" hangingPunct="1">
              <a:defRPr/>
            </a:pPr>
            <a:endParaRPr lang="en-US" altLang="en-US" sz="2800" dirty="0">
              <a:latin typeface="Arial" panose="020B0604020202020204" pitchFamily="34" charset="0"/>
              <a:cs typeface="Arial" panose="020B0604020202020204" pitchFamily="34" charset="0"/>
            </a:endParaRPr>
          </a:p>
          <a:p>
            <a:pPr eaLnBrk="1" hangingPunct="1">
              <a:defRPr/>
            </a:pPr>
            <a:r>
              <a:rPr lang="en-US" altLang="en-US" sz="2800" dirty="0">
                <a:latin typeface="Arial" panose="020B0604020202020204" pitchFamily="34" charset="0"/>
                <a:cs typeface="Arial" panose="020B0604020202020204" pitchFamily="34" charset="0"/>
              </a:rPr>
              <a:t>Please note that ISSS can not file an LCA with the Department of Labor more than 6 months in advance of the LCA start date.</a:t>
            </a:r>
          </a:p>
          <a:p>
            <a:pPr eaLnBrk="1" hangingPunct="1">
              <a:defRPr/>
            </a:pPr>
            <a:endParaRPr lang="en-US" altLang="en-US" dirty="0">
              <a:latin typeface="Arial" panose="020B0604020202020204" pitchFamily="34" charset="0"/>
              <a:cs typeface="Arial" panose="020B0604020202020204" pitchFamily="34" charset="0"/>
            </a:endParaRPr>
          </a:p>
          <a:p>
            <a:pPr eaLnBrk="1" hangingPunct="1">
              <a:defRPr/>
            </a:pPr>
            <a:endParaRPr lang="en-US" altLang="en-US" dirty="0">
              <a:latin typeface="Arial" panose="020B0604020202020204" pitchFamily="34" charset="0"/>
              <a:cs typeface="Arial" panose="020B0604020202020204" pitchFamily="34" charset="0"/>
            </a:endParaRPr>
          </a:p>
          <a:p>
            <a:pPr eaLnBrk="1" hangingPunct="1">
              <a:defRPr/>
            </a:pPr>
            <a:endParaRPr lang="en-US" altLang="en-US" dirty="0">
              <a:latin typeface="Arial" panose="020B0604020202020204" pitchFamily="34" charset="0"/>
              <a:cs typeface="Arial" panose="020B0604020202020204"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C762086-B9F6-A7F7-7179-F8447263C807}"/>
              </a:ext>
            </a:extLst>
          </p:cNvPr>
          <p:cNvSpPr>
            <a:spLocks noGrp="1"/>
          </p:cNvSpPr>
          <p:nvPr>
            <p:ph type="title"/>
          </p:nvPr>
        </p:nvSpPr>
        <p:spPr>
          <a:xfrm>
            <a:off x="582931" y="476250"/>
            <a:ext cx="7098984" cy="457200"/>
          </a:xfrm>
        </p:spPr>
        <p:txBody>
          <a:bodyPr>
            <a:normAutofit fontScale="90000"/>
          </a:bodyPr>
          <a:lstStyle/>
          <a:p>
            <a:r>
              <a:rPr lang="en-US" altLang="en-US" sz="3200" b="1" dirty="0">
                <a:latin typeface="Arial" panose="020B0604020202020204" pitchFamily="34" charset="0"/>
                <a:cs typeface="Arial" panose="020B0604020202020204" pitchFamily="34" charset="0"/>
              </a:rPr>
              <a:t>Employment Dates for E-3s</a:t>
            </a:r>
          </a:p>
        </p:txBody>
      </p:sp>
      <p:sp>
        <p:nvSpPr>
          <p:cNvPr id="15363" name="Content Placeholder 2">
            <a:extLst>
              <a:ext uri="{FF2B5EF4-FFF2-40B4-BE49-F238E27FC236}">
                <a16:creationId xmlns:a16="http://schemas.microsoft.com/office/drawing/2014/main" id="{BFF9C26B-24D6-6979-8558-07371D452AEE}"/>
              </a:ext>
            </a:extLst>
          </p:cNvPr>
          <p:cNvSpPr>
            <a:spLocks noGrp="1"/>
          </p:cNvSpPr>
          <p:nvPr>
            <p:ph idx="1"/>
          </p:nvPr>
        </p:nvSpPr>
        <p:spPr>
          <a:xfrm>
            <a:off x="480060" y="1428750"/>
            <a:ext cx="11315700" cy="5200650"/>
          </a:xfrm>
        </p:spPr>
        <p:txBody>
          <a:bodyPr/>
          <a:lstStyle/>
          <a:p>
            <a:pPr eaLnBrk="1" hangingPunct="1">
              <a:defRPr/>
            </a:pPr>
            <a:endParaRPr lang="en-US" altLang="en-US" sz="2800" dirty="0">
              <a:latin typeface="Arial" panose="020B0604020202020204" pitchFamily="34" charset="0"/>
              <a:cs typeface="Arial" panose="020B0604020202020204" pitchFamily="34" charset="0"/>
            </a:endParaRPr>
          </a:p>
          <a:p>
            <a:pPr eaLnBrk="1" hangingPunct="1">
              <a:defRPr/>
            </a:pPr>
            <a:r>
              <a:rPr lang="en-US" altLang="en-US" sz="3200" dirty="0">
                <a:solidFill>
                  <a:schemeClr val="tx1"/>
                </a:solidFill>
                <a:latin typeface="Arial" panose="020B0604020202020204" pitchFamily="34" charset="0"/>
                <a:cs typeface="Arial" panose="020B0604020202020204" pitchFamily="34" charset="0"/>
              </a:rPr>
              <a:t>The E-3 worker’s employment start date will be the LCA start date or the I-94 card start date, whichever is later. </a:t>
            </a:r>
          </a:p>
          <a:p>
            <a:pPr eaLnBrk="1" hangingPunct="1">
              <a:defRPr/>
            </a:pPr>
            <a:r>
              <a:rPr lang="en-US" altLang="en-US" sz="3200" dirty="0">
                <a:solidFill>
                  <a:schemeClr val="tx1"/>
                </a:solidFill>
                <a:latin typeface="Arial" panose="020B0604020202020204" pitchFamily="34" charset="0"/>
                <a:cs typeface="Arial" panose="020B0604020202020204" pitchFamily="34" charset="0"/>
              </a:rPr>
              <a:t>The E-3 worker’s last date of employment will be the LCA end date or the I-94 card end date, whichever is earlier. </a:t>
            </a:r>
          </a:p>
          <a:p>
            <a:pPr eaLnBrk="1" hangingPunct="1">
              <a:defRPr/>
            </a:pPr>
            <a:r>
              <a:rPr lang="en-US" altLang="en-US" sz="3200" dirty="0">
                <a:solidFill>
                  <a:schemeClr val="tx1"/>
                </a:solidFill>
                <a:latin typeface="Arial" panose="020B0604020202020204" pitchFamily="34" charset="0"/>
                <a:cs typeface="Arial" panose="020B0604020202020204" pitchFamily="34" charset="0"/>
              </a:rPr>
              <a:t>If the dates on the E-3 employee’s I-94 card differ from the LCA dates, immediately contact ISSS.</a:t>
            </a:r>
          </a:p>
          <a:p>
            <a:pPr eaLnBrk="1" hangingPunct="1">
              <a:defRPr/>
            </a:pPr>
            <a:r>
              <a:rPr lang="en-US" altLang="en-US" sz="2800" dirty="0">
                <a:solidFill>
                  <a:schemeClr val="accent2">
                    <a:lumMod val="75000"/>
                  </a:schemeClr>
                </a:solidFill>
                <a:latin typeface="Arial" panose="020B0604020202020204" pitchFamily="34" charset="0"/>
                <a:cs typeface="Arial" panose="020B0604020202020204" pitchFamily="34" charset="0"/>
              </a:rPr>
              <a:t> </a:t>
            </a:r>
            <a:endParaRPr lang="en-US" altLang="en-US" dirty="0">
              <a:latin typeface="Arial" panose="020B0604020202020204" pitchFamily="34" charset="0"/>
              <a:cs typeface="Arial" panose="020B0604020202020204" pitchFamily="34" charset="0"/>
            </a:endParaRPr>
          </a:p>
          <a:p>
            <a:pPr eaLnBrk="1" hangingPunct="1">
              <a:defRPr/>
            </a:pPr>
            <a:endParaRPr lang="en-US"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867" y="76200"/>
            <a:ext cx="12192000" cy="823459"/>
          </a:xfrm>
        </p:spPr>
        <p:txBody>
          <a:bodyPr>
            <a:normAutofit fontScale="90000"/>
          </a:bodyPr>
          <a:lstStyle/>
          <a:p>
            <a:pPr>
              <a:defRPr/>
            </a:pPr>
            <a:br>
              <a:rPr lang="en-US" sz="2800" b="1" dirty="0">
                <a:latin typeface="Arial" panose="020B0604020202020204" pitchFamily="34" charset="0"/>
                <a:cs typeface="Arial" panose="020B0604020202020204" pitchFamily="34" charset="0"/>
                <a:hlinkClick r:id="rId2"/>
              </a:rPr>
            </a:br>
            <a:r>
              <a:rPr lang="en-US" sz="2800" b="1" dirty="0">
                <a:latin typeface="Arial" panose="020B0604020202020204" pitchFamily="34" charset="0"/>
                <a:cs typeface="Arial" panose="020B0604020202020204" pitchFamily="34" charset="0"/>
                <a:hlinkClick r:id="rId2"/>
              </a:rPr>
              <a:t>F-1 Practical Training</a:t>
            </a:r>
            <a:br>
              <a:rPr lang="en-US" sz="1800" b="1" dirty="0"/>
            </a:b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111" y="1128409"/>
            <a:ext cx="11987869" cy="5549228"/>
          </a:xfrm>
        </p:spPr>
        <p:txBody>
          <a:bodyPr>
            <a:normAutofit/>
          </a:bodyPr>
          <a:lstStyle/>
          <a:p>
            <a:r>
              <a:rPr lang="en-US" sz="3600" dirty="0">
                <a:latin typeface="Arial" panose="020B0604020202020204" pitchFamily="34" charset="0"/>
                <a:cs typeface="Arial" panose="020B0604020202020204" pitchFamily="34" charset="0"/>
              </a:rPr>
              <a:t>Practical training is a legal means by which F‐1 students can obtain employment in areas directly related to their academic field of study. Students, in general, must have completed one academic year (approximately nine months) in F‐1 status and must maintain their F‐1 status to be eligible for practical training. There are two types of practical training:</a:t>
            </a:r>
          </a:p>
          <a:p>
            <a:endParaRPr lang="en-US" sz="3600" dirty="0">
              <a:latin typeface="Arial" panose="020B0604020202020204" pitchFamily="34" charset="0"/>
              <a:cs typeface="Arial" panose="020B0604020202020204" pitchFamily="34" charset="0"/>
            </a:endParaRPr>
          </a:p>
          <a:p>
            <a:pPr>
              <a:buFont typeface="+mj-lt"/>
              <a:buAutoNum type="arabicPeriod"/>
            </a:pPr>
            <a:r>
              <a:rPr lang="en-US" sz="3600" dirty="0">
                <a:latin typeface="Arial" panose="020B0604020202020204" pitchFamily="34" charset="0"/>
                <a:cs typeface="Arial" panose="020B0604020202020204" pitchFamily="34" charset="0"/>
              </a:rPr>
              <a:t>Curricular Practical Training</a:t>
            </a:r>
          </a:p>
          <a:p>
            <a:pPr>
              <a:buFont typeface="+mj-lt"/>
              <a:buAutoNum type="arabicPeriod"/>
            </a:pPr>
            <a:r>
              <a:rPr lang="en-US" sz="3600" dirty="0">
                <a:latin typeface="Arial" panose="020B0604020202020204" pitchFamily="34" charset="0"/>
                <a:cs typeface="Arial" panose="020B0604020202020204" pitchFamily="34" charset="0"/>
              </a:rPr>
              <a:t>Optional Practical Training</a:t>
            </a:r>
          </a:p>
          <a:p>
            <a:pPr marL="457200" lvl="1" indent="0">
              <a:buNone/>
              <a:tabLst>
                <a:tab pos="2290763" algn="l"/>
              </a:tabLst>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251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3459"/>
          </a:xfrm>
        </p:spPr>
        <p:txBody>
          <a:bodyPr/>
          <a:lstStyle/>
          <a:p>
            <a:pPr>
              <a:defRPr/>
            </a:pPr>
            <a:r>
              <a:rPr lang="en-US" sz="2800" b="1" dirty="0">
                <a:latin typeface="Arial" panose="020B0604020202020204" pitchFamily="34" charset="0"/>
                <a:cs typeface="Arial" panose="020B0604020202020204" pitchFamily="34" charset="0"/>
                <a:hlinkClick r:id="rId2"/>
              </a:rPr>
              <a:t>F-1 Curricular Practical Training</a:t>
            </a:r>
            <a:br>
              <a:rPr lang="en-US" sz="1800" b="1" dirty="0"/>
            </a:b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111" y="1128409"/>
            <a:ext cx="11987869" cy="5549228"/>
          </a:xfrm>
        </p:spPr>
        <p:txBody>
          <a:bodyPr>
            <a:normAutofit/>
          </a:bodyPr>
          <a:lstStyle/>
          <a:p>
            <a:r>
              <a:rPr lang="en-US" sz="3600" dirty="0">
                <a:latin typeface="Arial" panose="020B0604020202020204" pitchFamily="34" charset="0"/>
                <a:cs typeface="Arial" panose="020B0604020202020204" pitchFamily="34" charset="0"/>
              </a:rPr>
              <a:t>The regulations state that a student may participate in a "curricular practical training program" that is "</a:t>
            </a:r>
            <a:r>
              <a:rPr lang="en-US" sz="3600" b="1" u="sng" dirty="0">
                <a:latin typeface="Arial" panose="020B0604020202020204" pitchFamily="34" charset="0"/>
                <a:cs typeface="Arial" panose="020B0604020202020204" pitchFamily="34" charset="0"/>
              </a:rPr>
              <a:t>an integral part of an established curriculum</a:t>
            </a:r>
            <a:r>
              <a:rPr lang="en-US" sz="3600" dirty="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and</a:t>
            </a:r>
            <a:r>
              <a:rPr lang="en-US" sz="3600" dirty="0">
                <a:latin typeface="Arial" panose="020B0604020202020204" pitchFamily="34" charset="0"/>
                <a:cs typeface="Arial" panose="020B0604020202020204" pitchFamily="34" charset="0"/>
              </a:rPr>
              <a:t> "</a:t>
            </a:r>
            <a:r>
              <a:rPr lang="en-US" sz="3600" b="1" u="sng" dirty="0">
                <a:latin typeface="Arial" panose="020B0604020202020204" pitchFamily="34" charset="0"/>
                <a:cs typeface="Arial" panose="020B0604020202020204" pitchFamily="34" charset="0"/>
              </a:rPr>
              <a:t>directly related to the student's major area of study</a:t>
            </a:r>
            <a:r>
              <a:rPr lang="en-US" sz="3600" dirty="0">
                <a:latin typeface="Arial" panose="020B0604020202020204" pitchFamily="34" charset="0"/>
                <a:cs typeface="Arial" panose="020B0604020202020204" pitchFamily="34" charset="0"/>
              </a:rPr>
              <a:t>." </a:t>
            </a:r>
          </a:p>
          <a:p>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They define curricular practical training as "alternate work/study, internship, cooperative education, or any other type of required internship or practicum which is offered by sponsoring employers through cooperative agreements with the school."</a:t>
            </a:r>
          </a:p>
        </p:txBody>
      </p:sp>
    </p:spTree>
    <p:extLst>
      <p:ext uri="{BB962C8B-B14F-4D97-AF65-F5344CB8AC3E}">
        <p14:creationId xmlns:p14="http://schemas.microsoft.com/office/powerpoint/2010/main" val="313317111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30174</TotalTime>
  <Words>7402</Words>
  <Application>Microsoft Office PowerPoint</Application>
  <PresentationFormat>Widescreen</PresentationFormat>
  <Paragraphs>527</Paragraphs>
  <Slides>71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71</vt:i4>
      </vt:variant>
    </vt:vector>
  </HeadingPairs>
  <TitlesOfParts>
    <vt:vector size="80" baseType="lpstr">
      <vt:lpstr>Arial</vt:lpstr>
      <vt:lpstr>Calibri</vt:lpstr>
      <vt:lpstr>Calibri Light</vt:lpstr>
      <vt:lpstr>Garamond</vt:lpstr>
      <vt:lpstr>Georgia</vt:lpstr>
      <vt:lpstr>Times New Roman</vt:lpstr>
      <vt:lpstr>Wingdings</vt:lpstr>
      <vt:lpstr>Wingdings 2</vt:lpstr>
      <vt:lpstr>Metropolitan</vt:lpstr>
      <vt:lpstr>HIRING   NONIMMIGRANT EMPLOYEES AT TEMPLE UNIVERSITY</vt:lpstr>
      <vt:lpstr>ISSS Contact Information  215-204-7708     isss.temple.edu</vt:lpstr>
      <vt:lpstr>US Government Agencies to Know</vt:lpstr>
      <vt:lpstr>ISSS only has authority for immigration matters </vt:lpstr>
      <vt:lpstr>USCIS Increases Some Filing Fees as of April 1, 2024 </vt:lpstr>
      <vt:lpstr>DestinyOne Training Video  </vt:lpstr>
      <vt:lpstr>    F-1 and J-1Students</vt:lpstr>
      <vt:lpstr> F-1 Practical Training </vt:lpstr>
      <vt:lpstr>F-1 Curricular Practical Training </vt:lpstr>
      <vt:lpstr>F-1 Optional Practical Training </vt:lpstr>
      <vt:lpstr>F-1 Optional Practical Training </vt:lpstr>
      <vt:lpstr>F-1 Optional Practical Training </vt:lpstr>
      <vt:lpstr>Work Authorization </vt:lpstr>
      <vt:lpstr>J-1 Student Academic Training </vt:lpstr>
      <vt:lpstr>Employer Does Not Need to Complete a D1 Application for CPT / OPT / AT </vt:lpstr>
      <vt:lpstr>Continuing Employment after the Practical/Academic Training Period </vt:lpstr>
      <vt:lpstr>    H-1B Specialty Occupation Workers</vt:lpstr>
      <vt:lpstr>Department of  State Stateside Visa Renewal Pilot Program</vt:lpstr>
      <vt:lpstr>J-1 Two-Year Home Residency Requirement</vt:lpstr>
      <vt:lpstr>J-1 Should Not Apply for Waiver Without First Speaking with ISSS</vt:lpstr>
      <vt:lpstr>Transition from J Scholar to H-1B</vt:lpstr>
      <vt:lpstr>H-1B Processing Fees</vt:lpstr>
      <vt:lpstr>When Can H-1B Employment Begin? </vt:lpstr>
      <vt:lpstr>When Can H-1B Employment Begin? </vt:lpstr>
      <vt:lpstr>Application Process for Employment in H-1B Status</vt:lpstr>
      <vt:lpstr>PowerPoint Presentation</vt:lpstr>
      <vt:lpstr> Essential Websites for Departmental Administrators:</vt:lpstr>
      <vt:lpstr> Optional Practical Training to H-1B Timeline </vt:lpstr>
      <vt:lpstr> Items Needed From Department:</vt:lpstr>
      <vt:lpstr>H-1B Wage-Related Issues</vt:lpstr>
      <vt:lpstr>PowerPoint Presentation</vt:lpstr>
      <vt:lpstr> Items Needed From H-1B Applicant:</vt:lpstr>
      <vt:lpstr>PowerPoint Presentation</vt:lpstr>
      <vt:lpstr>PowerPoint Presentation</vt:lpstr>
      <vt:lpstr>PowerPoint Presentation</vt:lpstr>
      <vt:lpstr>PowerPoint Presentation</vt:lpstr>
      <vt:lpstr>PowerPoint Presentation</vt:lpstr>
      <vt:lpstr>PowerPoint Presentation</vt:lpstr>
      <vt:lpstr>H-1B End of Employment </vt:lpstr>
      <vt:lpstr>TN Trade NAFTA:   Canadian and Mexican Nationals</vt:lpstr>
      <vt:lpstr>PowerPoint Presentation</vt:lpstr>
      <vt:lpstr>TN IS Job Specific</vt:lpstr>
      <vt:lpstr>Some Job Categories Available for TN Status:</vt:lpstr>
      <vt:lpstr>TN Processing at US Border:</vt:lpstr>
      <vt:lpstr>  Border Entry Requirements differ for Mexican and Canadian Nationals </vt:lpstr>
      <vt:lpstr>Time, Duration and Numerical Limitations</vt:lpstr>
      <vt:lpstr>No Fees Required For Department</vt:lpstr>
      <vt:lpstr>J Exchange Visitors</vt:lpstr>
      <vt:lpstr>J-1 status is not appropriate if the scholar will:</vt:lpstr>
      <vt:lpstr>Hybrid Regulations for J-1 Scholars</vt:lpstr>
      <vt:lpstr>J-1 Categories </vt:lpstr>
      <vt:lpstr>Items Required for J-1s</vt:lpstr>
      <vt:lpstr>Limitations</vt:lpstr>
      <vt:lpstr>Limitations</vt:lpstr>
      <vt:lpstr>Two Year Home Residency Requirement</vt:lpstr>
      <vt:lpstr>Grounds for Waiver of the 2 Year Residency Requirement</vt:lpstr>
      <vt:lpstr>Differences Between J-1 and H-1B</vt:lpstr>
      <vt:lpstr>Differences Between J-1 and H-1B</vt:lpstr>
      <vt:lpstr>O-1 Extraordinary Ability or Achievement</vt:lpstr>
      <vt:lpstr>O-1 Status</vt:lpstr>
      <vt:lpstr>Employment is position, employer, and date specific:</vt:lpstr>
      <vt:lpstr>Duration of O-1 Visa Classification</vt:lpstr>
      <vt:lpstr>J-1 Two Year Foreign Residence Requirement </vt:lpstr>
      <vt:lpstr>Obtaining O-1 Status</vt:lpstr>
      <vt:lpstr>    E-3 Australian Specialty Occupation Workers</vt:lpstr>
      <vt:lpstr> General Information Regarding        E-3 Status </vt:lpstr>
      <vt:lpstr>Acquiring E-3 status from abroad</vt:lpstr>
      <vt:lpstr>Items Needed for E-3 Visa Application</vt:lpstr>
      <vt:lpstr>Submitting a Change of Status Petition if Applicant is in the U.S.</vt:lpstr>
      <vt:lpstr>Extension of E-3 Status</vt:lpstr>
      <vt:lpstr>Employment Dates for E-3s</vt:lpstr>
    </vt:vector>
  </TitlesOfParts>
  <Company>Temple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Loughran</dc:creator>
  <cp:lastModifiedBy>Sharon Loughran</cp:lastModifiedBy>
  <cp:revision>71</cp:revision>
  <dcterms:created xsi:type="dcterms:W3CDTF">2015-01-22T16:38:45Z</dcterms:created>
  <dcterms:modified xsi:type="dcterms:W3CDTF">2024-02-05T17:51:25Z</dcterms:modified>
</cp:coreProperties>
</file>